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  <p:sldMasterId id="2147483734" r:id="rId2"/>
    <p:sldMasterId id="2147483748" r:id="rId3"/>
  </p:sldMasterIdLst>
  <p:notesMasterIdLst>
    <p:notesMasterId r:id="rId32"/>
  </p:notesMasterIdLst>
  <p:sldIdLst>
    <p:sldId id="256" r:id="rId4"/>
    <p:sldId id="306" r:id="rId5"/>
    <p:sldId id="309" r:id="rId6"/>
    <p:sldId id="320" r:id="rId7"/>
    <p:sldId id="321" r:id="rId8"/>
    <p:sldId id="322" r:id="rId9"/>
    <p:sldId id="323" r:id="rId10"/>
    <p:sldId id="326" r:id="rId11"/>
    <p:sldId id="329" r:id="rId12"/>
    <p:sldId id="335" r:id="rId13"/>
    <p:sldId id="330" r:id="rId14"/>
    <p:sldId id="337" r:id="rId15"/>
    <p:sldId id="338" r:id="rId16"/>
    <p:sldId id="368" r:id="rId17"/>
    <p:sldId id="361" r:id="rId18"/>
    <p:sldId id="356" r:id="rId19"/>
    <p:sldId id="341" r:id="rId20"/>
    <p:sldId id="346" r:id="rId21"/>
    <p:sldId id="345" r:id="rId22"/>
    <p:sldId id="363" r:id="rId23"/>
    <p:sldId id="305" r:id="rId24"/>
    <p:sldId id="302" r:id="rId25"/>
    <p:sldId id="303" r:id="rId26"/>
    <p:sldId id="260" r:id="rId27"/>
    <p:sldId id="304" r:id="rId28"/>
    <p:sldId id="364" r:id="rId29"/>
    <p:sldId id="350" r:id="rId30"/>
    <p:sldId id="35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CC1CF-BC59-4E88-A078-8C7FD030098F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3F22B-564E-4FFA-AFFE-4BB274D906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3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3F22B-564E-4FFA-AFFE-4BB274D9062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7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3F22B-564E-4FFA-AFFE-4BB274D9062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2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3F22B-564E-4FFA-AFFE-4BB274D9062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3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3F22B-564E-4FFA-AFFE-4BB274D9062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67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rhideja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2138" y="476250"/>
            <a:ext cx="601186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013325"/>
            <a:ext cx="5940425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56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0739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0875" y="260350"/>
            <a:ext cx="1912938" cy="6365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8888" y="260350"/>
            <a:ext cx="5589587" cy="6365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74586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95288" y="381000"/>
            <a:ext cx="8291512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E1F92-2E9B-42D0-8353-317441648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290246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874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395288" y="2852738"/>
            <a:ext cx="8291512" cy="32432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F7489-B30F-48D1-A589-C5DCAC26BB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7857545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5E64-BC88-42CC-8941-432F036D334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BAE6A-DE95-4937-8FAF-938753AA4A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28071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rhideja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2138" y="476250"/>
            <a:ext cx="601186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013325"/>
            <a:ext cx="5940425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347933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04982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9533648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58888" y="1628775"/>
            <a:ext cx="374015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628775"/>
            <a:ext cx="374173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412201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36636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46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814042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18424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4723026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6241261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55139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0875" y="260350"/>
            <a:ext cx="1912938" cy="6365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8888" y="260350"/>
            <a:ext cx="5589587" cy="6365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19589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5E64-BC88-42CC-8941-432F036D334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BAE6A-DE95-4937-8FAF-938753AA4A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33064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rhideja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2138" y="476250"/>
            <a:ext cx="601186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013325"/>
            <a:ext cx="5940425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367275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783060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665636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4565526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58888" y="1628775"/>
            <a:ext cx="374015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628775"/>
            <a:ext cx="374173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518844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42780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85869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906532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6797365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0621710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70378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0875" y="260350"/>
            <a:ext cx="1912938" cy="6365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8888" y="260350"/>
            <a:ext cx="5589587" cy="6365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17141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5E64-BC88-42CC-8941-432F036D334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22.03.2019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BAE6A-DE95-4937-8FAF-938753AA4A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4383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58888" y="1628775"/>
            <a:ext cx="374015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628775"/>
            <a:ext cx="374173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645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24698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40967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6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4682249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7096623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OrhidejaSlaid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260350"/>
            <a:ext cx="7654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628775"/>
            <a:ext cx="7634287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6711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47" r:id="rId14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OrhidejaSlai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260350"/>
            <a:ext cx="7654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628775"/>
            <a:ext cx="7634287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024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OrhidejaSlai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260350"/>
            <a:ext cx="7654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628775"/>
            <a:ext cx="7634287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2456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 spd="med">
    <p:pull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yarus.aspu.ru/" TargetMode="External"/><Relationship Id="rId3" Type="http://schemas.openxmlformats.org/officeDocument/2006/relationships/hyperlink" Target="http://www.gramota.ru/" TargetMode="External"/><Relationship Id="rId7" Type="http://schemas.openxmlformats.org/officeDocument/2006/relationships/hyperlink" Target="http://www.rm.kirov.ru/" TargetMode="External"/><Relationship Id="rId2" Type="http://schemas.openxmlformats.org/officeDocument/2006/relationships/hyperlink" Target="http://74445s003.edusite.ru/SvSch/07/EOR.htm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://ruslit.ioso.ru/" TargetMode="External"/><Relationship Id="rId5" Type="http://schemas.openxmlformats.org/officeDocument/2006/relationships/hyperlink" Target="http://language.edu.ru/" TargetMode="External"/><Relationship Id="rId4" Type="http://schemas.openxmlformats.org/officeDocument/2006/relationships/hyperlink" Target="http://rus.1september.ru/" TargetMode="External"/><Relationship Id="rId9" Type="http://schemas.openxmlformats.org/officeDocument/2006/relationships/hyperlink" Target="http://dic.academic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tera.edu.ru/" TargetMode="External"/><Relationship Id="rId7" Type="http://schemas.openxmlformats.org/officeDocument/2006/relationships/hyperlink" Target="http://lib.prosv.ru/" TargetMode="External"/><Relationship Id="rId2" Type="http://schemas.openxmlformats.org/officeDocument/2006/relationships/hyperlink" Target="http://74445s003.edusite.ru/SvSch/07/EOR.htm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://mlis.fobr.ru/" TargetMode="External"/><Relationship Id="rId5" Type="http://schemas.openxmlformats.org/officeDocument/2006/relationships/hyperlink" Target="http://metlit.nm.ru/" TargetMode="External"/><Relationship Id="rId4" Type="http://schemas.openxmlformats.org/officeDocument/2006/relationships/hyperlink" Target="http://lit.1september.ru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infourok.ru/user/zheltova-oksana-annageldievna" TargetMode="Externa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54150" y="549275"/>
            <a:ext cx="7222306" cy="4895949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dirty="0" smtClean="0">
                <a:latin typeface="Century Schoolbook" pitchFamily="18" charset="0"/>
              </a:rPr>
              <a:t>муниципальное бюджетное образовательное учреждение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dirty="0" smtClean="0">
                <a:latin typeface="Century Schoolbook" pitchFamily="18" charset="0"/>
              </a:rPr>
              <a:t> </a:t>
            </a:r>
            <a:r>
              <a:rPr lang="ru-RU" sz="1800" dirty="0" err="1" smtClean="0">
                <a:latin typeface="Century Schoolbook" pitchFamily="18" charset="0"/>
              </a:rPr>
              <a:t>Калитвенская</a:t>
            </a:r>
            <a:r>
              <a:rPr lang="ru-RU" sz="1800" dirty="0" smtClean="0">
                <a:latin typeface="Century Schoolbook" pitchFamily="18" charset="0"/>
              </a:rPr>
              <a:t> средняя общеобразовательная школа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dirty="0" smtClean="0">
                <a:latin typeface="Century Schoolbook" pitchFamily="18" charset="0"/>
              </a:rPr>
              <a:t>Каменского района Ростовской области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>
              <a:solidFill>
                <a:srgbClr val="660066"/>
              </a:solidFill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3600" dirty="0">
                <a:solidFill>
                  <a:srgbClr val="002060"/>
                </a:solidFill>
                <a:latin typeface="Georgia"/>
              </a:rPr>
              <a:t>Публичная презентация результатов педагогической деятельности</a:t>
            </a: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stellar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dirty="0" smtClean="0"/>
              <a:t>	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учителя</a:t>
            </a:r>
            <a:r>
              <a:rPr lang="en-US" sz="2400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Century Schoolbook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русского языка, литературы и МХК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9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Желтовой О. А.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ru-RU" sz="2400" b="1" dirty="0" smtClean="0"/>
              <a:t>		</a:t>
            </a:r>
            <a:r>
              <a:rPr lang="en-US" sz="2400" b="1" dirty="0" smtClean="0"/>
              <a:t>      </a:t>
            </a:r>
            <a:r>
              <a:rPr lang="en-US" sz="2000" dirty="0" smtClean="0">
                <a:latin typeface="Century Schoolbook" pitchFamily="18" charset="0"/>
              </a:rPr>
              <a:t>20</a:t>
            </a:r>
            <a:r>
              <a:rPr lang="ru-RU" sz="2000" dirty="0" smtClean="0">
                <a:latin typeface="Century Schoolbook" pitchFamily="18" charset="0"/>
              </a:rPr>
              <a:t>19	</a:t>
            </a:r>
            <a:r>
              <a:rPr lang="ru-RU" sz="2400" b="1" dirty="0" smtClean="0"/>
              <a:t>	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Высокие достижения обучающихся в конкурсах,  проектах, олимпиадах, в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т.ч</a:t>
            </a: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. дистанционных: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муниципального уровня;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регионального уровня;</a:t>
            </a:r>
            <a:endParaRPr lang="ru-RU" sz="1200" dirty="0">
              <a:latin typeface="Times New Roman"/>
              <a:ea typeface="Times New Roman"/>
            </a:endParaRPr>
          </a:p>
          <a:p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федерального уровня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807848"/>
              </p:ext>
            </p:extLst>
          </p:nvPr>
        </p:nvGraphicFramePr>
        <p:xfrm>
          <a:off x="323528" y="1844824"/>
          <a:ext cx="8496944" cy="4865039"/>
        </p:xfrm>
        <a:graphic>
          <a:graphicData uri="http://schemas.openxmlformats.org/drawingml/2006/table">
            <a:tbl>
              <a:tblPr firstRow="1" firstCol="1" bandRow="1"/>
              <a:tblGrid>
                <a:gridCol w="962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7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742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9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Наименование конкурса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Уровень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Фамилия, имя обучающегося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Класс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Награда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2015-2016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Олимпиада «Весна-2016»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всероссийский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Дорошенко Александра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1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2016-2017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Международная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онлайн-олимпиада «</a:t>
                      </a:r>
                      <a:r>
                        <a:rPr lang="ru-RU" sz="14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Фоксфорда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» по русскому языку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международный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Дорошенко Александра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Сафонова Виктория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Савченко Максим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Краснов Кирилл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1 степени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1 степени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1 степени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2 степени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2016-2017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Первая всероссийская олимпиада по литературе для 5-7 классов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всероссийский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Савченко Максим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1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847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466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0249" y="116632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Высокие достижения обучающихся в конкурсах,  проектах, олимпиадах, в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т.ч</a:t>
            </a: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. дистанционных: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муниципального уровня;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регионального уровня;</a:t>
            </a:r>
            <a:endParaRPr lang="ru-RU" sz="1200" dirty="0">
              <a:latin typeface="Times New Roman"/>
              <a:ea typeface="Times New Roman"/>
            </a:endParaRPr>
          </a:p>
          <a:p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федерального уровня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83455"/>
              </p:ext>
            </p:extLst>
          </p:nvPr>
        </p:nvGraphicFramePr>
        <p:xfrm>
          <a:off x="467544" y="1593960"/>
          <a:ext cx="8496944" cy="5101440"/>
        </p:xfrm>
        <a:graphic>
          <a:graphicData uri="http://schemas.openxmlformats.org/drawingml/2006/table">
            <a:tbl>
              <a:tblPr firstRow="1" firstCol="1" bandRow="1"/>
              <a:tblGrid>
                <a:gridCol w="962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7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742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9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Наименование конкурса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Уровень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Фамилия, имя обучающегося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Класс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Награда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2017-2018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Международный дистанционный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конкурс «Старт»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международный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Лавренко Георгий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Беляков Алексей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3 степени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7416"/>
                  </a:ext>
                </a:extLst>
              </a:tr>
              <a:tr h="104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2017-2018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Международная дистанционная олимпиада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«Копилка знаний»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международный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Беляков Алексей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Шафоростова</a:t>
                      </a: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Анна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Дорошенко Алексей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Дипломы победителей 1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797399"/>
                  </a:ext>
                </a:extLst>
              </a:tr>
              <a:tr h="104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2018-2019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Открытая интернет-олимпиада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для школьников по русскому языку «Осень 2018»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всероссийский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Киреева Екатерина 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2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2018-2019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Открытая интернет-олимпиада для школьников по русскому языку «Зима 2019»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Шафоростова</a:t>
                      </a: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Анна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Резниченко Екатерина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 3 степени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Диплом победителя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31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5706" y="234208"/>
            <a:ext cx="58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00FF"/>
                </a:solidFill>
                <a:latin typeface="Times New Roman"/>
                <a:ea typeface="Times New Roman"/>
              </a:rPr>
              <a:t>Участие обучающихся в международных конкурсах и проектах</a:t>
            </a:r>
            <a:endParaRPr lang="ru-RU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5" y="1339027"/>
            <a:ext cx="7128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С 2003 г и по настоящее время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я являюсь организатором международной лингвистической олимпиады «Русский Медвежонок - языкознание для всех» во 2-11 классах МБОУ Калитвенской СОШ. Количество участников этой олимпиады ежегодно растет.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859627"/>
              </p:ext>
            </p:extLst>
          </p:nvPr>
        </p:nvGraphicFramePr>
        <p:xfrm>
          <a:off x="1763688" y="3933056"/>
          <a:ext cx="6518416" cy="267813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29604">
                  <a:extLst>
                    <a:ext uri="{9D8B030D-6E8A-4147-A177-3AD203B41FA5}">
                      <a16:colId xmlns:a16="http://schemas.microsoft.com/office/drawing/2014/main" val="1153094335"/>
                    </a:ext>
                  </a:extLst>
                </a:gridCol>
                <a:gridCol w="2114811">
                  <a:extLst>
                    <a:ext uri="{9D8B030D-6E8A-4147-A177-3AD203B41FA5}">
                      <a16:colId xmlns:a16="http://schemas.microsoft.com/office/drawing/2014/main" val="1927225982"/>
                    </a:ext>
                  </a:extLst>
                </a:gridCol>
                <a:gridCol w="1144397">
                  <a:extLst>
                    <a:ext uri="{9D8B030D-6E8A-4147-A177-3AD203B41FA5}">
                      <a16:colId xmlns:a16="http://schemas.microsoft.com/office/drawing/2014/main" val="1179884380"/>
                    </a:ext>
                  </a:extLst>
                </a:gridCol>
                <a:gridCol w="1629604">
                  <a:extLst>
                    <a:ext uri="{9D8B030D-6E8A-4147-A177-3AD203B41FA5}">
                      <a16:colId xmlns:a16="http://schemas.microsoft.com/office/drawing/2014/main" val="885858205"/>
                    </a:ext>
                  </a:extLst>
                </a:gridCol>
              </a:tblGrid>
              <a:tr h="66953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Год проведения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Фамилия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 участника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Класс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Баллы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94144"/>
                  </a:ext>
                </a:extLst>
              </a:tr>
              <a:tr h="66953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2017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Дорошенко Алексей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91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832945"/>
                  </a:ext>
                </a:extLst>
              </a:tr>
              <a:tr h="66953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2018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Зорин Максим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99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952663"/>
                  </a:ext>
                </a:extLst>
              </a:tr>
              <a:tr h="6695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Черников Кирилл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FF"/>
                          </a:solidFill>
                        </a:rPr>
                        <a:t>111</a:t>
                      </a:r>
                      <a:endParaRPr lang="ru-RU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14989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93623" y="3364000"/>
            <a:ext cx="22824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Лучшие результаты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3024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" t="9401" r="2751" b="5201"/>
          <a:stretch/>
        </p:blipFill>
        <p:spPr>
          <a:xfrm>
            <a:off x="5029267" y="13289"/>
            <a:ext cx="4096540" cy="2839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" t="8000" r="2101" b="2400"/>
          <a:stretch/>
        </p:blipFill>
        <p:spPr>
          <a:xfrm>
            <a:off x="2438788" y="116632"/>
            <a:ext cx="3959933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8" t="5900" r="9597" b="2751"/>
          <a:stretch/>
        </p:blipFill>
        <p:spPr>
          <a:xfrm rot="443105">
            <a:off x="6211409" y="2767783"/>
            <a:ext cx="2788391" cy="39215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7451" r="-545" b="31100"/>
          <a:stretch/>
        </p:blipFill>
        <p:spPr>
          <a:xfrm>
            <a:off x="155295" y="116632"/>
            <a:ext cx="3744416" cy="2698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910">
            <a:off x="308673" y="2700293"/>
            <a:ext cx="2926855" cy="4025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5901" r="6601" b="5901"/>
          <a:stretch/>
        </p:blipFill>
        <p:spPr>
          <a:xfrm>
            <a:off x="3239739" y="2532112"/>
            <a:ext cx="2949141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70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" t="8697" r="3572"/>
          <a:stretch/>
        </p:blipFill>
        <p:spPr>
          <a:xfrm rot="4855281">
            <a:off x="272546" y="1242672"/>
            <a:ext cx="3249179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363" r="6837" b="6317"/>
          <a:stretch/>
        </p:blipFill>
        <p:spPr>
          <a:xfrm rot="5400000">
            <a:off x="3134500" y="1454135"/>
            <a:ext cx="3266692" cy="2270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00" r="9051" b="9401"/>
          <a:stretch/>
        </p:blipFill>
        <p:spPr>
          <a:xfrm rot="5900578">
            <a:off x="5935222" y="1405547"/>
            <a:ext cx="3266693" cy="2262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6" t="8151" r="3558" b="3558"/>
          <a:stretch/>
        </p:blipFill>
        <p:spPr>
          <a:xfrm>
            <a:off x="448931" y="4113638"/>
            <a:ext cx="3528392" cy="2492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9400" r="2751" b="2401"/>
          <a:stretch/>
        </p:blipFill>
        <p:spPr>
          <a:xfrm>
            <a:off x="4856207" y="4171949"/>
            <a:ext cx="3281507" cy="2376264"/>
          </a:xfrm>
          <a:prstGeom prst="rect">
            <a:avLst/>
          </a:prstGeom>
          <a:ln w="12700">
            <a:solidFill>
              <a:srgbClr val="FF99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26728" y="260648"/>
            <a:ext cx="3528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Благодарности учителю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260350"/>
            <a:ext cx="7654925" cy="432346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00FF"/>
                </a:solidFill>
              </a:rPr>
              <a:t>Организация и проведение общешкольных мероприятий</a:t>
            </a:r>
            <a:endParaRPr lang="ru-RU" sz="2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929840"/>
              </p:ext>
            </p:extLst>
          </p:nvPr>
        </p:nvGraphicFramePr>
        <p:xfrm>
          <a:off x="1261801" y="703606"/>
          <a:ext cx="7128792" cy="6001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3080">
                  <a:extLst>
                    <a:ext uri="{9D8B030D-6E8A-4147-A177-3AD203B41FA5}">
                      <a16:colId xmlns:a16="http://schemas.microsoft.com/office/drawing/2014/main" val="4000121593"/>
                    </a:ext>
                  </a:extLst>
                </a:gridCol>
                <a:gridCol w="3770140">
                  <a:extLst>
                    <a:ext uri="{9D8B030D-6E8A-4147-A177-3AD203B41FA5}">
                      <a16:colId xmlns:a16="http://schemas.microsoft.com/office/drawing/2014/main" val="2067319434"/>
                    </a:ext>
                  </a:extLst>
                </a:gridCol>
                <a:gridCol w="2605572">
                  <a:extLst>
                    <a:ext uri="{9D8B030D-6E8A-4147-A177-3AD203B41FA5}">
                      <a16:colId xmlns:a16="http://schemas.microsoft.com/office/drawing/2014/main" val="1873845377"/>
                    </a:ext>
                  </a:extLst>
                </a:gridCol>
              </a:tblGrid>
              <a:tr h="2426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 dirty="0">
                          <a:solidFill>
                            <a:srgbClr val="7030A0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 dirty="0">
                          <a:solidFill>
                            <a:srgbClr val="7030A0"/>
                          </a:solidFill>
                          <a:effectLst/>
                        </a:rPr>
                        <a:t>Наименование мероприятия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 dirty="0">
                          <a:solidFill>
                            <a:srgbClr val="7030A0"/>
                          </a:solidFill>
                          <a:effectLst/>
                        </a:rPr>
                        <a:t>Год проведения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5030997"/>
                  </a:ext>
                </a:extLst>
              </a:tr>
              <a:tr h="75362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 dirty="0">
                          <a:effectLst/>
                        </a:rPr>
                        <a:t>Торжественная линейка, посвященная 1 сентября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465024"/>
                  </a:ext>
                </a:extLst>
              </a:tr>
              <a:tr h="49813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Концерт, посвященный Дню учителя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6531035"/>
                  </a:ext>
                </a:extLst>
              </a:tr>
              <a:tr h="75362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Новогодний праздник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2016 (старшая ступень)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2017 (средняя ступень)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2018 (средняя ступень)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0912211"/>
                  </a:ext>
                </a:extLst>
              </a:tr>
              <a:tr h="49813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Праздник «Старый Новый год»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6144277"/>
                  </a:ext>
                </a:extLst>
              </a:tr>
              <a:tr h="75362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5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Концерт, посвященный Дню защитника Отечества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413242"/>
                  </a:ext>
                </a:extLst>
              </a:tr>
              <a:tr h="75362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6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Концерт, посвященный Международному женскому дню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7177434"/>
                  </a:ext>
                </a:extLst>
              </a:tr>
              <a:tr h="75362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7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Торжественная линейка, посвященная празднику «Последний звонок»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2017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0290880"/>
                  </a:ext>
                </a:extLst>
              </a:tr>
              <a:tr h="75362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</a:rPr>
                        <a:t>8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Выпускной вечер для обучающихся 11 класса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 dirty="0" smtClean="0">
                          <a:effectLst/>
                        </a:rPr>
                        <a:t>2014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3925" algn="l"/>
                        </a:tabLst>
                      </a:pPr>
                      <a:r>
                        <a:rPr lang="ru-RU" sz="1600" dirty="0" smtClean="0">
                          <a:effectLst/>
                        </a:rPr>
                        <a:t>2017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5344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3772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260350"/>
            <a:ext cx="7654925" cy="64837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00FF"/>
                </a:solidFill>
              </a:rPr>
              <a:t>Работа с одаренными детьми</a:t>
            </a:r>
            <a:endParaRPr lang="ru-RU" sz="28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695635"/>
              </p:ext>
            </p:extLst>
          </p:nvPr>
        </p:nvGraphicFramePr>
        <p:xfrm>
          <a:off x="251520" y="1115978"/>
          <a:ext cx="8662293" cy="5047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029">
                  <a:extLst>
                    <a:ext uri="{9D8B030D-6E8A-4147-A177-3AD203B41FA5}">
                      <a16:colId xmlns:a16="http://schemas.microsoft.com/office/drawing/2014/main" val="1463171194"/>
                    </a:ext>
                  </a:extLst>
                </a:gridCol>
                <a:gridCol w="1133286">
                  <a:extLst>
                    <a:ext uri="{9D8B030D-6E8A-4147-A177-3AD203B41FA5}">
                      <a16:colId xmlns:a16="http://schemas.microsoft.com/office/drawing/2014/main" val="1579324135"/>
                    </a:ext>
                  </a:extLst>
                </a:gridCol>
                <a:gridCol w="2620725">
                  <a:extLst>
                    <a:ext uri="{9D8B030D-6E8A-4147-A177-3AD203B41FA5}">
                      <a16:colId xmlns:a16="http://schemas.microsoft.com/office/drawing/2014/main" val="4126474071"/>
                    </a:ext>
                  </a:extLst>
                </a:gridCol>
                <a:gridCol w="1579253">
                  <a:extLst>
                    <a:ext uri="{9D8B030D-6E8A-4147-A177-3AD203B41FA5}">
                      <a16:colId xmlns:a16="http://schemas.microsoft.com/office/drawing/2014/main" val="3709483025"/>
                    </a:ext>
                  </a:extLst>
                </a:gridCol>
              </a:tblGrid>
              <a:tr h="66247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Наименование конкурса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Год участия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ФИО участников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Класс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8631"/>
                  </a:ext>
                </a:extLst>
              </a:tr>
              <a:tr h="66247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00FF"/>
                          </a:solidFill>
                        </a:rPr>
                        <a:t>Всероссийский конкурс «150 культур Дона». Новые сказки Тихого Дона</a:t>
                      </a:r>
                      <a:endParaRPr lang="ru-RU" sz="16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Лавренко Георгий</a:t>
                      </a:r>
                    </a:p>
                    <a:p>
                      <a:r>
                        <a:rPr lang="ru-RU" dirty="0" err="1" smtClean="0"/>
                        <a:t>Груцинова</a:t>
                      </a:r>
                      <a:r>
                        <a:rPr lang="ru-RU" dirty="0" smtClean="0"/>
                        <a:t> Алина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</a:p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315400"/>
                  </a:ext>
                </a:extLst>
              </a:tr>
              <a:tr h="66247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00FF"/>
                          </a:solidFill>
                        </a:rPr>
                        <a:t>Всероссийский конкурс сочинений «Россия, устремленная в будущее»</a:t>
                      </a:r>
                      <a:endParaRPr lang="ru-RU" sz="16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Груцинова</a:t>
                      </a:r>
                      <a:r>
                        <a:rPr lang="ru-RU" dirty="0" smtClean="0"/>
                        <a:t> Алина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664120"/>
                  </a:ext>
                </a:extLst>
              </a:tr>
              <a:tr h="84929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Всероссийский конкурс детских творческих работ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«Игра – это здорово!»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Шафоростова</a:t>
                      </a:r>
                      <a:r>
                        <a:rPr lang="ru-RU" baseline="0" dirty="0" smtClean="0"/>
                        <a:t> Анна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65640"/>
                  </a:ext>
                </a:extLst>
              </a:tr>
              <a:tr h="662474"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Всероссийский детско-юношеский литературный конкурс «Придумай сказку»</a:t>
                      </a:r>
                      <a:endParaRPr lang="ru-RU" sz="16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Груцинова</a:t>
                      </a:r>
                      <a:r>
                        <a:rPr lang="ru-RU" dirty="0" smtClean="0"/>
                        <a:t> Алина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595721"/>
                  </a:ext>
                </a:extLst>
              </a:tr>
              <a:tr h="66247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00FF"/>
                          </a:solidFill>
                        </a:rPr>
                        <a:t>Областной конкурс сочинений среди учащихся 11 классов «Почему я хочу работать в органах прокуратуры»</a:t>
                      </a:r>
                      <a:endParaRPr lang="ru-RU" sz="16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Груцинова</a:t>
                      </a:r>
                      <a:r>
                        <a:rPr lang="ru-RU" baseline="0" dirty="0" smtClean="0"/>
                        <a:t> Алина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76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405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412777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</a:rPr>
              <a:t>Моя система работы по созданию условий безопасной и психологически  комфортной образовательной среды, поддерживающей эмоциональное и физическое благополучие  каждого ребенка,   оценена, прежде всего, самими обучающимися, так как в </a:t>
            </a: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2018 </a:t>
            </a: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</a:rPr>
              <a:t>году на выборах школьного Уполномоченного по правам детей </a:t>
            </a: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89</a:t>
            </a: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</a:rPr>
              <a:t>% обучающихся школы проголосовали за мою кандидатуру.</a:t>
            </a:r>
          </a:p>
        </p:txBody>
      </p:sp>
    </p:spTree>
    <p:extLst>
      <p:ext uri="{BB962C8B-B14F-4D97-AF65-F5344CB8AC3E}">
        <p14:creationId xmlns:p14="http://schemas.microsoft.com/office/powerpoint/2010/main" val="3732811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196752"/>
            <a:ext cx="6678488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ea typeface="Times New Roman"/>
              </a:rPr>
              <a:t>Для реализации инновационного содержания  программно-методического комплекса, который я использую в своей деятельности,  </a:t>
            </a:r>
            <a:r>
              <a:rPr lang="ru-RU" sz="2000" dirty="0" smtClean="0">
                <a:solidFill>
                  <a:srgbClr val="7030A0"/>
                </a:solidFill>
                <a:ea typeface="Times New Roman"/>
              </a:rPr>
              <a:t>мною используются такие технологии</a:t>
            </a:r>
            <a:r>
              <a:rPr lang="ru-RU" sz="2000" dirty="0">
                <a:solidFill>
                  <a:srgbClr val="7030A0"/>
                </a:solidFill>
                <a:ea typeface="Times New Roman"/>
              </a:rPr>
              <a:t>: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1</a:t>
            </a:r>
            <a:r>
              <a:rPr lang="ru-RU" sz="2000" dirty="0">
                <a:solidFill>
                  <a:srgbClr val="7030A0"/>
                </a:solidFill>
              </a:rPr>
              <a:t>. Информационно-коммуникационные технологии.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2. </a:t>
            </a:r>
            <a:r>
              <a:rPr lang="ru-RU" sz="2000" dirty="0" smtClean="0">
                <a:solidFill>
                  <a:srgbClr val="7030A0"/>
                </a:solidFill>
              </a:rPr>
              <a:t>Технология </a:t>
            </a:r>
            <a:r>
              <a:rPr lang="ru-RU" sz="2000" dirty="0">
                <a:solidFill>
                  <a:srgbClr val="7030A0"/>
                </a:solidFill>
              </a:rPr>
              <a:t>"Метод проектов".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3. Технология проблемного обучения.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4. Технология развития критического мышления через чтение и письмо.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5. </a:t>
            </a:r>
            <a:r>
              <a:rPr lang="ru-RU" sz="2000" dirty="0" smtClean="0">
                <a:solidFill>
                  <a:srgbClr val="7030A0"/>
                </a:solidFill>
              </a:rPr>
              <a:t>Кейс-технологии.</a:t>
            </a:r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6. Игровые </a:t>
            </a:r>
            <a:r>
              <a:rPr lang="ru-RU" sz="2000" dirty="0" smtClean="0">
                <a:solidFill>
                  <a:srgbClr val="7030A0"/>
                </a:solidFill>
              </a:rPr>
              <a:t>технологии.</a:t>
            </a:r>
          </a:p>
          <a:p>
            <a:endParaRPr lang="ru-RU" sz="2000" dirty="0">
              <a:solidFill>
                <a:srgbClr val="7030A0"/>
              </a:solidFill>
              <a:ea typeface="Times New Roman"/>
            </a:endParaRPr>
          </a:p>
          <a:p>
            <a:r>
              <a:rPr lang="ru-RU" sz="2000" dirty="0" smtClean="0">
                <a:solidFill>
                  <a:srgbClr val="7030A0"/>
                </a:solidFill>
                <a:ea typeface="Times New Roman"/>
              </a:rPr>
              <a:t>Я </a:t>
            </a:r>
            <a:r>
              <a:rPr lang="ru-RU" sz="2000" dirty="0">
                <a:solidFill>
                  <a:srgbClr val="7030A0"/>
                </a:solidFill>
                <a:ea typeface="Times New Roman"/>
              </a:rPr>
              <a:t>считаю, что  выбранные мною технологии обучения эффективны, они содействуют реализации системно – </a:t>
            </a:r>
            <a:r>
              <a:rPr lang="ru-RU" sz="2000" dirty="0" err="1">
                <a:solidFill>
                  <a:srgbClr val="7030A0"/>
                </a:solidFill>
                <a:ea typeface="Times New Roman"/>
              </a:rPr>
              <a:t>деятельностного</a:t>
            </a:r>
            <a:r>
              <a:rPr lang="ru-RU" sz="2000" dirty="0">
                <a:solidFill>
                  <a:srgbClr val="7030A0"/>
                </a:solidFill>
                <a:ea typeface="Times New Roman"/>
              </a:rPr>
              <a:t>  подхода в образовании и воспитании.</a:t>
            </a:r>
          </a:p>
        </p:txBody>
      </p:sp>
    </p:spTree>
    <p:extLst>
      <p:ext uri="{BB962C8B-B14F-4D97-AF65-F5344CB8AC3E}">
        <p14:creationId xmlns:p14="http://schemas.microsoft.com/office/powerpoint/2010/main" val="2694768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59584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В своей педагогической деятельности в качестве одного из средств ИКТ я  широко 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использую цифровые </a:t>
            </a:r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образовательные ресурсы.</a:t>
            </a:r>
            <a:endParaRPr lang="ru-RU" sz="20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</a:rPr>
              <a:t>    </a:t>
            </a:r>
            <a:endParaRPr lang="ru-RU" sz="1200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46548" y="1556792"/>
            <a:ext cx="6768752" cy="4856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u="sng" spc="100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Русский язык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Справочно-информационный портал «Русский язык» — ГРАМОТА.РУ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gramota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Сайт «Я иду на урок русского языка» и электронная версия газеты «Русский язык»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rus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.1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september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Коллекция диктантов по русскому языку Российского общеобразовательного портала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x-none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language</a:t>
            </a:r>
            <a:r>
              <a:rPr lang="x-none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edu</a:t>
            </a:r>
            <a:r>
              <a:rPr lang="x-none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</a:t>
            </a:r>
            <a:r>
              <a:rPr lang="x-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Всероссийская олимпиада школьников по русскому языку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ruslit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ioso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Конкурс «Русский Медвежонок — языкознание для всех»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</a:t>
            </a: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rm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kirov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Культура письменной речи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yarus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aspu</a:t>
            </a:r>
            <a:r>
              <a:rPr lang="ru-RU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Портал «Русское слово»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</a:t>
            </a:r>
            <a:r>
              <a:rPr lang="x-none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dic</a:t>
            </a:r>
            <a:r>
              <a:rPr lang="x-none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.</a:t>
            </a:r>
            <a:r>
              <a:rPr lang="en-US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academic</a:t>
            </a:r>
            <a:r>
              <a:rPr lang="x-none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.</a:t>
            </a:r>
            <a:r>
              <a:rPr lang="en-US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ru</a:t>
            </a:r>
            <a:r>
              <a:rPr lang="x-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Словари русского </a:t>
            </a:r>
            <a:r>
              <a:rPr lang="x-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86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33400"/>
            <a:ext cx="7067128" cy="1143000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kern="1200" dirty="0">
                <a:solidFill>
                  <a:srgbClr val="0000CC"/>
                </a:solidFill>
                <a:latin typeface="Times New Roman"/>
                <a:ea typeface="Times New Roman"/>
                <a:cs typeface="+mn-cs"/>
              </a:rPr>
              <a:t>Критерий 1.</a:t>
            </a:r>
            <a:r>
              <a:rPr lang="ru-RU" sz="2000" b="1" i="1" kern="12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    </a:t>
            </a:r>
            <a:r>
              <a:rPr lang="ru-RU" sz="2000" b="1" i="1" kern="1200" dirty="0">
                <a:solidFill>
                  <a:srgbClr val="C00000"/>
                </a:solidFill>
                <a:latin typeface="Times New Roman"/>
                <a:ea typeface="Times New Roman"/>
                <a:cs typeface="+mn-cs"/>
              </a:rPr>
              <a:t>Наличие  собственной методической разработки по преподаваемому предмету, имеющей   положительное заключение по итогам апробации в профессиональном сообществе</a:t>
            </a:r>
            <a:r>
              <a:rPr lang="ru-RU" sz="20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/>
            </a:r>
            <a:br>
              <a:rPr lang="ru-RU" sz="20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492896"/>
            <a:ext cx="6192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  <a:ea typeface="Times New Roman"/>
              </a:rPr>
              <a:t>В рамках </a:t>
            </a:r>
            <a:r>
              <a:rPr lang="ru-RU" sz="2400" i="1" dirty="0" smtClean="0">
                <a:solidFill>
                  <a:srgbClr val="002060"/>
                </a:solidFill>
                <a:ea typeface="Times New Roman"/>
              </a:rPr>
              <a:t>подготовки обучающихся к итоговой аттестации по литературе мною </a:t>
            </a:r>
            <a:r>
              <a:rPr lang="ru-RU" sz="2400" i="1" dirty="0">
                <a:solidFill>
                  <a:srgbClr val="002060"/>
                </a:solidFill>
                <a:ea typeface="Times New Roman"/>
              </a:rPr>
              <a:t>разработана </a:t>
            </a:r>
            <a:r>
              <a:rPr lang="ru-RU" sz="2400" i="1" dirty="0" smtClean="0">
                <a:solidFill>
                  <a:srgbClr val="002060"/>
                </a:solidFill>
                <a:ea typeface="Times New Roman"/>
              </a:rPr>
              <a:t>методическая разработка на тему </a:t>
            </a:r>
          </a:p>
          <a:p>
            <a:pPr algn="just"/>
            <a:r>
              <a:rPr lang="ru-RU" sz="2400" i="1" dirty="0" smtClean="0">
                <a:solidFill>
                  <a:srgbClr val="002060"/>
                </a:solidFill>
                <a:ea typeface="Times New Roman"/>
              </a:rPr>
              <a:t>«</a:t>
            </a:r>
            <a:r>
              <a:rPr lang="ru-RU" sz="2400" i="1" dirty="0" smtClean="0">
                <a:solidFill>
                  <a:srgbClr val="002060"/>
                </a:solidFill>
              </a:rPr>
              <a:t>Итоговое </a:t>
            </a:r>
            <a:r>
              <a:rPr lang="ru-RU" sz="2400" i="1" dirty="0">
                <a:solidFill>
                  <a:srgbClr val="002060"/>
                </a:solidFill>
              </a:rPr>
              <a:t>сочинение в 11 классе (допуск к ЕГЭ) в 2018-2019 учебном </a:t>
            </a:r>
            <a:r>
              <a:rPr lang="ru-RU" sz="2400" i="1" dirty="0" smtClean="0">
                <a:solidFill>
                  <a:srgbClr val="002060"/>
                </a:solidFill>
              </a:rPr>
              <a:t>году»</a:t>
            </a:r>
            <a:endParaRPr 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00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548680"/>
            <a:ext cx="59584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В своей педагогической деятельности в качестве одного из средств ИКТ я  широко 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использую цифровые </a:t>
            </a:r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образовательные ресурсы.</a:t>
            </a:r>
            <a:endParaRPr lang="ru-RU" sz="2000" b="1" dirty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</a:rPr>
              <a:t>    </a:t>
            </a:r>
            <a:endParaRPr lang="ru-RU" sz="1200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1841342"/>
            <a:ext cx="6363580" cy="408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000" u="sng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Литература</a:t>
            </a:r>
            <a:r>
              <a:rPr lang="ru-RU" sz="2000" b="1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u="sng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x-none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litera</a:t>
            </a:r>
            <a:r>
              <a:rPr lang="x-none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edu</a:t>
            </a:r>
            <a:r>
              <a:rPr lang="x-none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 err="1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sz="2000" u="sng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x-none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иду на урок литературы» и электронная версия газеты «Литература»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lit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.1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september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Всероссийская олимпиада школьников по литературе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u="sng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metlit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nm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Методико-литературный сайт «Урок литературы»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mlis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fobr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Школьная библиотека: произведения, изучаемые в школьном курсе литературы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</a:t>
            </a:r>
            <a:r>
              <a:rPr lang="en-US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lib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prosv</a:t>
            </a:r>
            <a:r>
              <a:rPr lang="ru-RU" sz="2000" u="sng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sz="2000" u="sng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ru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Библиотека русской литературы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Классика.ру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69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7350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Повышение квалификации</a:t>
            </a:r>
          </a:p>
        </p:txBody>
      </p:sp>
      <p:graphicFrame>
        <p:nvGraphicFramePr>
          <p:cNvPr id="76901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27213227"/>
              </p:ext>
            </p:extLst>
          </p:nvPr>
        </p:nvGraphicFramePr>
        <p:xfrm>
          <a:off x="179512" y="997652"/>
          <a:ext cx="8784976" cy="573235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Название курсов, количество часов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Место , год прохождения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Системно - деятельностный подход в обучении русскому языку и литературе в реализации основных направлений ФГОС , 108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Ростовский институт повышения квалификации и профессиональной переподготовки работников образования, 2015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История русской литературы конца 20 – начала 21 века и особенности ее преподавания в новой школе,</a:t>
                      </a:r>
                      <a:r>
                        <a:rPr lang="ru-RU" sz="2400" baseline="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 72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ООО Учебный центр «Профессионал» ( г. Москва), 2016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698386018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Проектирование содержания обучения русскому языку и литературе в поликультурном образовательном пространстве в условиях реализации ФГОС, 72 ч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Ростовский институт повышения квалификации и профессиональной переподготовки работников образования, 2017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806079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4438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7350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Повышение квалификации</a:t>
            </a:r>
          </a:p>
        </p:txBody>
      </p:sp>
      <p:graphicFrame>
        <p:nvGraphicFramePr>
          <p:cNvPr id="76901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96550330"/>
              </p:ext>
            </p:extLst>
          </p:nvPr>
        </p:nvGraphicFramePr>
        <p:xfrm>
          <a:off x="179512" y="997652"/>
          <a:ext cx="8784976" cy="5576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Название курсов, количество часов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Место , год прохождения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Подготовка организаторов пункта проведения ОГЭ, 72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«Международный центр консалтинга и образования «Велес»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( г. Таганрог), 2018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Подготовка обучающихся к ГИА в форме ОГЭ и ЕГЭ по предмету «Русский язык», 108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«Международный центр консалтинга и образования «Велес»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( г. Таганрог), 2018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698386018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Технологии и инновационные формы педагогической деятельности учителя (предмет «Русский язык и литература») в рамках ФГОС, 108 ч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«Международный центр консалтинга и образования «Велес»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( г. Таганрог), 2018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915057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326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7350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Повышение квалификации</a:t>
            </a:r>
          </a:p>
        </p:txBody>
      </p:sp>
      <p:graphicFrame>
        <p:nvGraphicFramePr>
          <p:cNvPr id="76901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76711314"/>
              </p:ext>
            </p:extLst>
          </p:nvPr>
        </p:nvGraphicFramePr>
        <p:xfrm>
          <a:off x="179512" y="997652"/>
          <a:ext cx="8784976" cy="557000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Название курсов, количество часов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Место , год прохождения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Разработка урока ИЗО и МХК по технологии</a:t>
                      </a:r>
                      <a:r>
                        <a:rPr lang="ru-RU" sz="2400" baseline="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 активных методов обучения в условиях внедрения ФГОС, 108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АНО ДПО «Мой университет»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( г. Петрозаводск), 2018 г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Организация и проведение сетевых образовательных проектов во внеурочной деятельности в условиях реализации ФГОС, 72 ч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Ростовский институт повышения квалификации и профессиональной переподготовки работников образования, 2018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433868935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ФГОС: критериальный подход к оцениванию задания с развернутым ответом участников ОГЭ по русскому языку, 72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Ростовский институт повышения квалификации и профессиональной переподготовки работников образования, 2019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698386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925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7350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Профессиональная  переподготовка</a:t>
            </a:r>
          </a:p>
        </p:txBody>
      </p:sp>
      <p:graphicFrame>
        <p:nvGraphicFramePr>
          <p:cNvPr id="76901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8198018"/>
              </p:ext>
            </p:extLst>
          </p:nvPr>
        </p:nvGraphicFramePr>
        <p:xfrm>
          <a:off x="262633" y="995661"/>
          <a:ext cx="8640960" cy="58078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10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2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Название диплома, количество часов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Место , год обучения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5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Методика и педагогика преподавания предмета «Мировая художественная культура», 256 ч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«Международный центр консалтинга и образования «Велес»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(г. Таганрог),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218869174"/>
                  </a:ext>
                </a:extLst>
              </a:tr>
              <a:tr h="1657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Методика и педагогика преподавания предмета «Химия», 256 ч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«Международный центр консалтинга и образования «Велес»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(г. Таганрог),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698386018"/>
                  </a:ext>
                </a:extLst>
              </a:tr>
              <a:tr h="1438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Специальная (коррекционная)</a:t>
                      </a:r>
                      <a:r>
                        <a:rPr lang="ru-RU" sz="2400" baseline="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 педагогика и психология, 512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«Международный центр консалтинга и образования «Велес»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(г. Таганрог), 2019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74713455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7350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Повышение квалификации в рамках работы по совместительству</a:t>
            </a:r>
          </a:p>
        </p:txBody>
      </p:sp>
      <p:graphicFrame>
        <p:nvGraphicFramePr>
          <p:cNvPr id="76901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59932850"/>
              </p:ext>
            </p:extLst>
          </p:nvPr>
        </p:nvGraphicFramePr>
        <p:xfrm>
          <a:off x="190625" y="1196752"/>
          <a:ext cx="8784976" cy="51756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Название курсов, количество часов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otype Corsiva" panose="03010101010201010101" pitchFamily="66" charset="0"/>
                        </a:rPr>
                        <a:t>Место , год прохождения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+mn-cs"/>
                        </a:rPr>
                        <a:t>Обновление содержания и технологии обучения физике в логике ФГОС, 108 ч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Ростовский институт повышения квалификации и профессиональной переподготовки работников образования, 2016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546570001"/>
                  </a:ext>
                </a:extLst>
              </a:tr>
              <a:tr h="1030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Химия окружающей среды, 108 ч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Учебный центр «Профессионал» (г. Москва), 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218869174"/>
                  </a:ext>
                </a:extLst>
              </a:tr>
              <a:tr h="1476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240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Технологии и инновационные формы педагогической деятельности учителя (предмет «Технология»). 108 ч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ООО «Международный центр консалтинга и образования «Велес»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(г. Таганрог), 2018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698386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31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9555" y="260648"/>
            <a:ext cx="6606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Деятельность педагога в профессиональном экспертном сообществе, подтвержденная документально</a:t>
            </a:r>
            <a:endParaRPr lang="ru-RU" sz="20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38117" y="1477279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С 2016 г. являюсь экспертом по проверке экзаменационных работ обучающихся 9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и 11 классов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на ГИА (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ОГЭ и ЕГЭ)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по русскому языку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620589"/>
            <a:ext cx="2769466" cy="40305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620590"/>
            <a:ext cx="2702198" cy="4030550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186334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260648"/>
            <a:ext cx="6336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Систематически совершенствую своё педагогическое мастерство посредством участия в научно-практических конференциях, научно-методических семинарах, </a:t>
            </a:r>
            <a:r>
              <a:rPr lang="ru-RU" sz="2000" b="1" i="1" dirty="0" err="1">
                <a:solidFill>
                  <a:srgbClr val="0000FF"/>
                </a:solidFill>
                <a:latin typeface="Times New Roman"/>
                <a:ea typeface="Times New Roman"/>
              </a:rPr>
              <a:t>вебинарах</a:t>
            </a:r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 и сетевых сообществах педагогов.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44824"/>
            <a:ext cx="1984220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11" y="1930524"/>
            <a:ext cx="2066627" cy="292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33" y="1930524"/>
            <a:ext cx="1998750" cy="2828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89" y="1773057"/>
            <a:ext cx="2014584" cy="285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1" y="4388905"/>
            <a:ext cx="3256457" cy="2283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68" y="4388905"/>
            <a:ext cx="3229841" cy="227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00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3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/>
              </a:rPr>
              <a:t>Спасибо      </a:t>
            </a:r>
          </a:p>
          <a:p>
            <a:pPr lvl="0" algn="ctr"/>
            <a:r>
              <a:rPr lang="ru-RU" sz="5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50636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76672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Изложение </a:t>
            </a:r>
            <a:r>
              <a:rPr lang="ru-RU" sz="2000" b="1" i="1" dirty="0">
                <a:solidFill>
                  <a:srgbClr val="0000FF"/>
                </a:solidFill>
                <a:latin typeface="Times New Roman"/>
                <a:ea typeface="Times New Roman"/>
              </a:rPr>
              <a:t>содержания методической разработки в форме публикации: методические рекомендации, учебно-методическое пособие,  методическое пособие, учебное пособие, учебник, монография и др.</a:t>
            </a:r>
            <a:endParaRPr lang="ru-RU" dirty="0">
              <a:solidFill>
                <a:srgbClr val="0000FF"/>
              </a:solidFill>
              <a:latin typeface="Georgi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2348880"/>
            <a:ext cx="4824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dirty="0">
                <a:solidFill>
                  <a:srgbClr val="7030A0"/>
                </a:solidFill>
                <a:ea typeface="Times New Roman"/>
              </a:rPr>
              <a:t>Содержание методической разработки </a:t>
            </a:r>
            <a:r>
              <a:rPr lang="ru-RU" sz="2000" b="1" i="1" dirty="0" smtClean="0">
                <a:solidFill>
                  <a:srgbClr val="7030A0"/>
                </a:solidFill>
                <a:ea typeface="Times New Roman"/>
              </a:rPr>
              <a:t>изложено </a:t>
            </a:r>
            <a:r>
              <a:rPr lang="ru-RU" sz="2000" b="1" i="1" dirty="0">
                <a:solidFill>
                  <a:srgbClr val="7030A0"/>
                </a:solidFill>
                <a:ea typeface="Times New Roman"/>
              </a:rPr>
              <a:t>в форме электронной публикации на моем учительском сайте  </a:t>
            </a:r>
            <a:endParaRPr lang="ru-RU" sz="2000" b="1" i="1" dirty="0" smtClean="0">
              <a:solidFill>
                <a:srgbClr val="7030A0"/>
              </a:solidFill>
              <a:ea typeface="Times New Roman"/>
            </a:endParaRPr>
          </a:p>
          <a:p>
            <a:pPr lvl="0" algn="just"/>
            <a:r>
              <a:rPr lang="ru-RU" sz="2000" i="1" dirty="0" smtClean="0">
                <a:solidFill>
                  <a:srgbClr val="7030A0"/>
                </a:solidFill>
                <a:ea typeface="Times New Roman"/>
              </a:rPr>
              <a:t>(</a:t>
            </a:r>
            <a:r>
              <a:rPr lang="ru-RU" sz="2000" i="1" dirty="0">
                <a:solidFill>
                  <a:srgbClr val="7030A0"/>
                </a:solidFill>
                <a:ea typeface="Times New Roman"/>
              </a:rPr>
              <a:t>адрес сайта</a:t>
            </a:r>
            <a:r>
              <a:rPr lang="ru-RU" sz="2000" i="1" dirty="0" smtClean="0">
                <a:solidFill>
                  <a:srgbClr val="7030A0"/>
                </a:solidFill>
                <a:ea typeface="Times New Roman"/>
              </a:rPr>
              <a:t>: </a:t>
            </a:r>
          </a:p>
          <a:p>
            <a:pPr lvl="0" algn="just"/>
            <a:r>
              <a:rPr lang="en-US" sz="2000" i="1" dirty="0">
                <a:solidFill>
                  <a:srgbClr val="7030A0"/>
                </a:solidFill>
                <a:ea typeface="Times New Roman"/>
                <a:hlinkClick r:id="rId2"/>
              </a:rPr>
              <a:t>https://</a:t>
            </a:r>
            <a:r>
              <a:rPr lang="en-US" sz="2000" i="1" dirty="0" smtClean="0">
                <a:solidFill>
                  <a:srgbClr val="7030A0"/>
                </a:solidFill>
                <a:ea typeface="Times New Roman"/>
                <a:hlinkClick r:id="rId2"/>
              </a:rPr>
              <a:t>infourok.ru/user/zheltova-oksana-annageldievna</a:t>
            </a:r>
            <a:r>
              <a:rPr lang="ru-RU" sz="2000" i="1" dirty="0" smtClean="0">
                <a:solidFill>
                  <a:srgbClr val="7030A0"/>
                </a:solidFill>
                <a:ea typeface="Times New Roman"/>
              </a:rPr>
              <a:t>)</a:t>
            </a:r>
          </a:p>
          <a:p>
            <a:pPr lvl="0" algn="just"/>
            <a:endParaRPr lang="ru-RU" sz="2000" i="1" dirty="0">
              <a:solidFill>
                <a:srgbClr val="7030A0"/>
              </a:solidFill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23450"/>
            <a:ext cx="3431083" cy="48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7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76672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Подтверждение высоких учебных результатов школьников  в ходе </a:t>
            </a:r>
            <a:r>
              <a:rPr lang="ru-RU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внутришкольного</a:t>
            </a:r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 контроля, независимых диагностических обследований различного уровня, а также ОГЭ (ГИА), ЕГЭ</a:t>
            </a:r>
            <a:endParaRPr lang="ru-RU" dirty="0">
              <a:solidFill>
                <a:prstClr val="black"/>
              </a:solidFill>
              <a:latin typeface="Georgi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290249"/>
              </p:ext>
            </p:extLst>
          </p:nvPr>
        </p:nvGraphicFramePr>
        <p:xfrm>
          <a:off x="395536" y="2132856"/>
          <a:ext cx="8442683" cy="378764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87761">
                  <a:extLst>
                    <a:ext uri="{9D8B030D-6E8A-4147-A177-3AD203B41FA5}">
                      <a16:colId xmlns:a16="http://schemas.microsoft.com/office/drawing/2014/main" val="2123185432"/>
                    </a:ext>
                  </a:extLst>
                </a:gridCol>
                <a:gridCol w="960511">
                  <a:extLst>
                    <a:ext uri="{9D8B030D-6E8A-4147-A177-3AD203B41FA5}">
                      <a16:colId xmlns:a16="http://schemas.microsoft.com/office/drawing/2014/main" val="721118067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00102944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11190501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987658061"/>
                    </a:ext>
                  </a:extLst>
                </a:gridCol>
                <a:gridCol w="1385899">
                  <a:extLst>
                    <a:ext uri="{9D8B030D-6E8A-4147-A177-3AD203B41FA5}">
                      <a16:colId xmlns:a16="http://schemas.microsoft.com/office/drawing/2014/main" val="3073899134"/>
                    </a:ext>
                  </a:extLst>
                </a:gridCol>
              </a:tblGrid>
              <a:tr h="1872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Учебный год</a:t>
                      </a:r>
                      <a:endParaRPr lang="ru-RU" sz="18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Класс</a:t>
                      </a:r>
                      <a:endParaRPr lang="ru-RU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Количество</a:t>
                      </a:r>
                      <a:endParaRPr lang="ru-RU" sz="1800" i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обучающихся</a:t>
                      </a:r>
                      <a:endParaRPr lang="ru-RU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Динамика годовых оценок по русскому языку</a:t>
                      </a:r>
                      <a:endParaRPr lang="ru-RU" sz="18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Динамика годовых оценок по литературе</a:t>
                      </a:r>
                      <a:endParaRPr lang="ru-RU" sz="18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Динамика </a:t>
                      </a:r>
                      <a:r>
                        <a:rPr lang="ru-RU" sz="1800" i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годовых оценок по </a:t>
                      </a:r>
                      <a:r>
                        <a:rPr lang="ru-RU" sz="1800" i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МХК</a:t>
                      </a:r>
                      <a:endParaRPr lang="ru-RU" sz="18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8719"/>
                  </a:ext>
                </a:extLst>
              </a:tr>
              <a:tr h="638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2000" i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3,</a:t>
                      </a:r>
                      <a:r>
                        <a:rPr lang="en-US" sz="20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3,4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087944"/>
                  </a:ext>
                </a:extLst>
              </a:tr>
              <a:tr h="638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2000" i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3,8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3,8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8327188"/>
                  </a:ext>
                </a:extLst>
              </a:tr>
              <a:tr h="638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2000" i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3,8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3,8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182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7001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Подтверждение высоких учебных результатов школьников  в ходе </a:t>
            </a:r>
            <a:r>
              <a:rPr lang="ru-RU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внутришкольного</a:t>
            </a:r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 контроля, независимых диагностических обследований различного уровня, а также ОГЭ (ГИА), ЕГЭ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87245"/>
              </p:ext>
            </p:extLst>
          </p:nvPr>
        </p:nvGraphicFramePr>
        <p:xfrm>
          <a:off x="539552" y="1772816"/>
          <a:ext cx="8352928" cy="439248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12265">
                  <a:extLst>
                    <a:ext uri="{9D8B030D-6E8A-4147-A177-3AD203B41FA5}">
                      <a16:colId xmlns:a16="http://schemas.microsoft.com/office/drawing/2014/main" val="3139776374"/>
                    </a:ext>
                  </a:extLst>
                </a:gridCol>
                <a:gridCol w="1036007">
                  <a:extLst>
                    <a:ext uri="{9D8B030D-6E8A-4147-A177-3AD203B41FA5}">
                      <a16:colId xmlns:a16="http://schemas.microsoft.com/office/drawing/2014/main" val="3888450921"/>
                    </a:ext>
                  </a:extLst>
                </a:gridCol>
                <a:gridCol w="1723275">
                  <a:extLst>
                    <a:ext uri="{9D8B030D-6E8A-4147-A177-3AD203B41FA5}">
                      <a16:colId xmlns:a16="http://schemas.microsoft.com/office/drawing/2014/main" val="961486626"/>
                    </a:ext>
                  </a:extLst>
                </a:gridCol>
                <a:gridCol w="1466791">
                  <a:extLst>
                    <a:ext uri="{9D8B030D-6E8A-4147-A177-3AD203B41FA5}">
                      <a16:colId xmlns:a16="http://schemas.microsoft.com/office/drawing/2014/main" val="1355719836"/>
                    </a:ext>
                  </a:extLst>
                </a:gridCol>
                <a:gridCol w="1551705">
                  <a:extLst>
                    <a:ext uri="{9D8B030D-6E8A-4147-A177-3AD203B41FA5}">
                      <a16:colId xmlns:a16="http://schemas.microsoft.com/office/drawing/2014/main" val="2736978440"/>
                    </a:ext>
                  </a:extLst>
                </a:gridCol>
                <a:gridCol w="1162885">
                  <a:extLst>
                    <a:ext uri="{9D8B030D-6E8A-4147-A177-3AD203B41FA5}">
                      <a16:colId xmlns:a16="http://schemas.microsoft.com/office/drawing/2014/main" val="3085591518"/>
                    </a:ext>
                  </a:extLst>
                </a:gridCol>
              </a:tblGrid>
              <a:tr h="2044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Учебный год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Класс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Количество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обучающихся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Динамика качества знаний  по русскому языку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002060"/>
                          </a:solidFill>
                          <a:effectLst/>
                        </a:rPr>
                        <a:t>Динамика качества знаний  по литературе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002060"/>
                          </a:solidFill>
                          <a:effectLst/>
                        </a:rPr>
                        <a:t>Динамика качества знаний  по МХК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6610749"/>
                  </a:ext>
                </a:extLst>
              </a:tr>
              <a:tr h="782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FF0000"/>
                          </a:solidFill>
                          <a:effectLst/>
                        </a:rPr>
                        <a:t>201</a:t>
                      </a:r>
                      <a:r>
                        <a:rPr lang="en-US" sz="2000" i="1" kern="120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ru-RU" sz="2000" i="1" kern="1200">
                          <a:solidFill>
                            <a:srgbClr val="FF0000"/>
                          </a:solidFill>
                          <a:effectLst/>
                        </a:rPr>
                        <a:t>-201</a:t>
                      </a:r>
                      <a:r>
                        <a:rPr lang="en-US" sz="2000" i="1" kern="120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2000" i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43%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86%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002060"/>
                          </a:solidFill>
                          <a:effectLst/>
                        </a:rPr>
                        <a:t>100%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3080303"/>
                  </a:ext>
                </a:extLst>
              </a:tr>
              <a:tr h="782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FF0000"/>
                          </a:solidFill>
                          <a:effectLst/>
                        </a:rPr>
                        <a:t>201</a:t>
                      </a:r>
                      <a:r>
                        <a:rPr lang="en-US" sz="2000" i="1" kern="120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ru-RU" sz="2000" i="1" kern="1200">
                          <a:solidFill>
                            <a:srgbClr val="FF0000"/>
                          </a:solidFill>
                          <a:effectLst/>
                        </a:rPr>
                        <a:t>-201</a:t>
                      </a:r>
                      <a:r>
                        <a:rPr lang="en-US" sz="2000" i="1" kern="120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2000" i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>
                          <a:solidFill>
                            <a:srgbClr val="002060"/>
                          </a:solidFill>
                          <a:effectLst/>
                        </a:rPr>
                        <a:t>67%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67%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002060"/>
                          </a:solidFill>
                          <a:effectLst/>
                        </a:rPr>
                        <a:t>100%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3239208"/>
                  </a:ext>
                </a:extLst>
              </a:tr>
              <a:tr h="782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</a:rPr>
                        <a:t>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r>
                        <a:rPr lang="ru-RU" sz="2000" i="1" kern="1200" dirty="0">
                          <a:solidFill>
                            <a:srgbClr val="FF0000"/>
                          </a:solidFill>
                          <a:effectLst/>
                        </a:rPr>
                        <a:t>-201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2000" i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i="1" kern="120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2060"/>
                          </a:solidFill>
                          <a:effectLst/>
                        </a:rPr>
                        <a:t>67%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2060"/>
                          </a:solidFill>
                          <a:effectLst/>
                        </a:rPr>
                        <a:t>67%</a:t>
                      </a:r>
                      <a:endParaRPr lang="ru-RU" sz="2000" i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</a:rPr>
                        <a:t>100%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918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351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43689"/>
            <a:ext cx="6703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/>
                <a:ea typeface="Times New Roman"/>
              </a:rPr>
              <a:t> </a:t>
            </a:r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Подтверждение высоких учебных результатов школьников  в ходе </a:t>
            </a:r>
            <a:r>
              <a:rPr lang="ru-RU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внутришкольного</a:t>
            </a:r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 контроля, независимых диагностических обследований различного уровня, а также ОГЭ (ГИА), ЕГЭ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821017"/>
            <a:ext cx="6144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ea typeface="Times New Roman"/>
              </a:rPr>
              <a:t>Результаты</a:t>
            </a:r>
            <a:r>
              <a:rPr lang="ru-RU" dirty="0">
                <a:solidFill>
                  <a:srgbClr val="7030A0"/>
                </a:solidFill>
                <a:ea typeface="Times New Roman"/>
              </a:rPr>
              <a:t> </a:t>
            </a:r>
            <a:r>
              <a:rPr lang="ru-RU" b="1" dirty="0">
                <a:solidFill>
                  <a:srgbClr val="7030A0"/>
                </a:solidFill>
                <a:ea typeface="Times New Roman"/>
              </a:rPr>
              <a:t> ГИА </a:t>
            </a:r>
            <a:r>
              <a:rPr lang="ru-RU" dirty="0">
                <a:solidFill>
                  <a:srgbClr val="7030A0"/>
                </a:solidFill>
                <a:ea typeface="Times New Roman"/>
              </a:rPr>
              <a:t>(</a:t>
            </a:r>
            <a:r>
              <a:rPr lang="ru-RU" b="1" dirty="0">
                <a:solidFill>
                  <a:srgbClr val="7030A0"/>
                </a:solidFill>
                <a:ea typeface="Times New Roman"/>
              </a:rPr>
              <a:t>ОГЭ)</a:t>
            </a:r>
            <a:r>
              <a:rPr lang="ru-RU" dirty="0">
                <a:solidFill>
                  <a:srgbClr val="7030A0"/>
                </a:solidFill>
                <a:ea typeface="Times New Roman"/>
              </a:rPr>
              <a:t> по русскому языку  в </a:t>
            </a:r>
            <a:r>
              <a:rPr lang="ru-RU" dirty="0" smtClean="0">
                <a:solidFill>
                  <a:srgbClr val="7030A0"/>
                </a:solidFill>
                <a:ea typeface="Times New Roman"/>
              </a:rPr>
              <a:t>2015-2017 гг</a:t>
            </a:r>
            <a:r>
              <a:rPr lang="ru-RU" dirty="0">
                <a:solidFill>
                  <a:srgbClr val="7030A0"/>
                </a:solidFill>
                <a:ea typeface="Times New Roman"/>
              </a:rPr>
              <a:t>. являются удовлетворительными:</a:t>
            </a:r>
            <a:endParaRPr lang="ru-RU" sz="1200" dirty="0">
              <a:solidFill>
                <a:srgbClr val="7030A0"/>
              </a:solidFill>
              <a:ea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98980"/>
              </p:ext>
            </p:extLst>
          </p:nvPr>
        </p:nvGraphicFramePr>
        <p:xfrm>
          <a:off x="1619672" y="3068960"/>
          <a:ext cx="6720384" cy="2531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40128">
                  <a:extLst>
                    <a:ext uri="{9D8B030D-6E8A-4147-A177-3AD203B41FA5}">
                      <a16:colId xmlns:a16="http://schemas.microsoft.com/office/drawing/2014/main" val="2075744981"/>
                    </a:ext>
                  </a:extLst>
                </a:gridCol>
                <a:gridCol w="2240128">
                  <a:extLst>
                    <a:ext uri="{9D8B030D-6E8A-4147-A177-3AD203B41FA5}">
                      <a16:colId xmlns:a16="http://schemas.microsoft.com/office/drawing/2014/main" val="1909807380"/>
                    </a:ext>
                  </a:extLst>
                </a:gridCol>
                <a:gridCol w="2240128">
                  <a:extLst>
                    <a:ext uri="{9D8B030D-6E8A-4147-A177-3AD203B41FA5}">
                      <a16:colId xmlns:a16="http://schemas.microsoft.com/office/drawing/2014/main" val="2177369379"/>
                    </a:ext>
                  </a:extLst>
                </a:gridCol>
              </a:tblGrid>
              <a:tr h="1056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Учебный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Количество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обучающихся 9 класса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</a:rPr>
                        <a:t>Качество знаний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</a:rPr>
                        <a:t>по результатам ОГЭ (ГИА) по русскому языку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54564"/>
                  </a:ext>
                </a:extLst>
              </a:tr>
              <a:tr h="678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FF0000"/>
                          </a:solidFill>
                          <a:effectLst/>
                        </a:rPr>
                        <a:t>2014-2015</a:t>
                      </a:r>
                      <a:endParaRPr lang="ru-RU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42,8%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4602637"/>
                  </a:ext>
                </a:extLst>
              </a:tr>
              <a:tr h="678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FF0000"/>
                          </a:solidFill>
                          <a:effectLst/>
                        </a:rPr>
                        <a:t>2016-2017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</a:rPr>
                        <a:t>12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50%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070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340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76672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Подтверждение высоких учебных результатов школьников  в ходе </a:t>
            </a:r>
            <a:r>
              <a:rPr lang="ru-RU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внутришкольного</a:t>
            </a:r>
            <a:r>
              <a:rPr lang="ru-RU" b="1" i="1" dirty="0">
                <a:solidFill>
                  <a:srgbClr val="0000CC"/>
                </a:solidFill>
                <a:latin typeface="Times New Roman"/>
                <a:ea typeface="Times New Roman"/>
              </a:rPr>
              <a:t> контроля, независимых диагностических обследований различного уровня, а также ОГЭ (ГИА), ЕГЭ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931893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ea typeface="Times New Roman"/>
              </a:rPr>
              <a:t>Результаты </a:t>
            </a:r>
            <a:r>
              <a:rPr lang="ru-RU" sz="2000" dirty="0">
                <a:solidFill>
                  <a:srgbClr val="7030A0"/>
                </a:solidFill>
                <a:ea typeface="Times New Roman"/>
              </a:rPr>
              <a:t> </a:t>
            </a:r>
            <a:r>
              <a:rPr lang="ru-RU" sz="2000" b="1" dirty="0">
                <a:solidFill>
                  <a:srgbClr val="7030A0"/>
                </a:solidFill>
                <a:ea typeface="Times New Roman"/>
              </a:rPr>
              <a:t>ЕГЭ</a:t>
            </a:r>
            <a:r>
              <a:rPr lang="ru-RU" sz="2000" dirty="0">
                <a:solidFill>
                  <a:srgbClr val="7030A0"/>
                </a:solidFill>
                <a:ea typeface="Times New Roman"/>
              </a:rPr>
              <a:t> по русскому языку  в </a:t>
            </a:r>
            <a:r>
              <a:rPr lang="ru-RU" sz="2000" dirty="0" smtClean="0">
                <a:solidFill>
                  <a:srgbClr val="7030A0"/>
                </a:solidFill>
                <a:ea typeface="Times New Roman"/>
              </a:rPr>
              <a:t>2012-2017 гг</a:t>
            </a:r>
            <a:r>
              <a:rPr lang="ru-RU" sz="2000" dirty="0">
                <a:solidFill>
                  <a:srgbClr val="7030A0"/>
                </a:solidFill>
                <a:ea typeface="Times New Roman"/>
              </a:rPr>
              <a:t>. являются удовлетворительными: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311807"/>
              </p:ext>
            </p:extLst>
          </p:nvPr>
        </p:nvGraphicFramePr>
        <p:xfrm>
          <a:off x="1763688" y="3068960"/>
          <a:ext cx="6912767" cy="310911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43057">
                  <a:extLst>
                    <a:ext uri="{9D8B030D-6E8A-4147-A177-3AD203B41FA5}">
                      <a16:colId xmlns:a16="http://schemas.microsoft.com/office/drawing/2014/main" val="1324009877"/>
                    </a:ext>
                  </a:extLst>
                </a:gridCol>
                <a:gridCol w="1839583">
                  <a:extLst>
                    <a:ext uri="{9D8B030D-6E8A-4147-A177-3AD203B41FA5}">
                      <a16:colId xmlns:a16="http://schemas.microsoft.com/office/drawing/2014/main" val="754761232"/>
                    </a:ext>
                  </a:extLst>
                </a:gridCol>
                <a:gridCol w="1615498">
                  <a:extLst>
                    <a:ext uri="{9D8B030D-6E8A-4147-A177-3AD203B41FA5}">
                      <a16:colId xmlns:a16="http://schemas.microsoft.com/office/drawing/2014/main" val="4151828090"/>
                    </a:ext>
                  </a:extLst>
                </a:gridCol>
                <a:gridCol w="1614629">
                  <a:extLst>
                    <a:ext uri="{9D8B030D-6E8A-4147-A177-3AD203B41FA5}">
                      <a16:colId xmlns:a16="http://schemas.microsoft.com/office/drawing/2014/main" val="2456474351"/>
                    </a:ext>
                  </a:extLst>
                </a:gridCol>
              </a:tblGrid>
              <a:tr h="12712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Средний балл по школе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Средний балл по области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Средний балл по России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3860154"/>
                  </a:ext>
                </a:extLst>
              </a:tr>
              <a:tr h="612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FF0000"/>
                          </a:solidFill>
                          <a:effectLst/>
                        </a:rPr>
                        <a:t>2011-2012</a:t>
                      </a:r>
                      <a:endParaRPr lang="ru-RU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61,75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57,91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492363"/>
                  </a:ext>
                </a:extLst>
              </a:tr>
              <a:tr h="612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FF0000"/>
                          </a:solidFill>
                          <a:effectLst/>
                        </a:rPr>
                        <a:t>2013-2014</a:t>
                      </a:r>
                      <a:endParaRPr lang="ru-RU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49,6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62,5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503228"/>
                  </a:ext>
                </a:extLst>
              </a:tr>
              <a:tr h="612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</a:rPr>
                        <a:t>2016-2017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56</a:t>
                      </a:r>
                      <a:r>
                        <a:rPr lang="ru-RU" sz="1600">
                          <a:effectLst/>
                        </a:rPr>
                        <a:t>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66</a:t>
                      </a:r>
                      <a:r>
                        <a:rPr lang="ru-RU" sz="1600">
                          <a:effectLst/>
                        </a:rPr>
                        <a:t>,</a:t>
                      </a:r>
                      <a:r>
                        <a:rPr lang="en-US" sz="16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69,06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4791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098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140" y="836712"/>
            <a:ext cx="7654925" cy="1143000"/>
          </a:xfrm>
        </p:spPr>
        <p:txBody>
          <a:bodyPr/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i="1" kern="1200" dirty="0" smtClean="0">
                <a:solidFill>
                  <a:srgbClr val="0000FF"/>
                </a:solidFill>
                <a:latin typeface="Times New Roman"/>
                <a:ea typeface="Times New Roman"/>
                <a:cs typeface="+mn-cs"/>
              </a:rPr>
              <a:t>Характеристика </a:t>
            </a:r>
            <a:r>
              <a:rPr lang="ru-RU" sz="1800" b="1" i="1" kern="1200" dirty="0">
                <a:solidFill>
                  <a:srgbClr val="0000FF"/>
                </a:solidFill>
                <a:latin typeface="Times New Roman"/>
                <a:ea typeface="Times New Roman"/>
                <a:cs typeface="+mn-cs"/>
              </a:rPr>
              <a:t>содержания и результатов реализации  образовательной программы внеурочной  деятельности по предмету, размещенной в открытом доступе на сайте ОУ и имеющей экспертное заключение профильной кафедры учреждения высшего профессионального образования (по форме, утвержденной областной конкурсной комиссией)</a:t>
            </a:r>
            <a:r>
              <a:rPr lang="ru-RU" sz="18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/>
            </a:r>
            <a:br>
              <a:rPr lang="ru-RU" sz="18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17140" y="1979712"/>
            <a:ext cx="74168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just" defTabSz="91440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Мною разработана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</a:rPr>
              <a:t>программа внеурочной деятельности по литературе «Золотое слово»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для обучающихся 6 класса, которая составлена в соответствии с требованиями Федерального государственного образовательного стандарта. </a:t>
            </a:r>
          </a:p>
          <a:p>
            <a:pPr algn="just"/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Times New Roman"/>
              </a:rPr>
              <a:t> </a:t>
            </a:r>
            <a:r>
              <a:rPr lang="ru-RU" sz="1600" b="1" i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Наряду с реализацией концепции общекультурного и духовно-нравственного воспитания программа «Золотое слово» выделяет  приоритетные направления, среди которых: </a:t>
            </a:r>
          </a:p>
          <a:p>
            <a:pPr algn="just"/>
            <a:r>
              <a:rPr lang="ru-RU" sz="1600" b="1" i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  развитие индивидуальных нравственных, эмоциональных, эстетических  ценностей ориентаций и качеств личности;</a:t>
            </a:r>
          </a:p>
          <a:p>
            <a:pPr algn="just"/>
            <a:r>
              <a:rPr lang="ru-RU" sz="1600" b="1" i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  интеграция предметных областей в формировании целостной картины мира и развитии универсальных учебных действий; </a:t>
            </a:r>
          </a:p>
          <a:p>
            <a:pPr algn="just"/>
            <a:r>
              <a:rPr lang="ru-RU" sz="1600" b="1" i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  формирование информационной грамотности современного школьника; </a:t>
            </a:r>
          </a:p>
          <a:p>
            <a:pPr algn="just"/>
            <a:r>
              <a:rPr lang="ru-RU" sz="1600" b="1" i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  развитие коммуникативной компетентности; 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формирование </a:t>
            </a:r>
            <a:r>
              <a:rPr lang="ru-RU" sz="16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умения планировать, контролировать и оценивать учебные действия в соответствии с поставленной задачей и условиями ее </a:t>
            </a:r>
            <a:r>
              <a:rPr lang="ru-RU" sz="1600" b="1" i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378290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88640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Высокие достижения обучающихся 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в конкурсах</a:t>
            </a: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,  проектах, олимпиадах, в т.ч. дистанционных: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муниципального уровня;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регионального уровня;</a:t>
            </a:r>
            <a:endParaRPr lang="ru-RU" sz="1200" dirty="0">
              <a:latin typeface="Times New Roman"/>
              <a:ea typeface="Times New Roman"/>
            </a:endParaRPr>
          </a:p>
          <a:p>
            <a:r>
              <a:rPr lang="ru-RU" b="1" i="1" dirty="0">
                <a:solidFill>
                  <a:srgbClr val="0000FF"/>
                </a:solidFill>
                <a:latin typeface="Times New Roman"/>
                <a:ea typeface="Times New Roman"/>
              </a:rPr>
              <a:t>– федерального уровня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039445"/>
              </p:ext>
            </p:extLst>
          </p:nvPr>
        </p:nvGraphicFramePr>
        <p:xfrm>
          <a:off x="467544" y="1665968"/>
          <a:ext cx="8568952" cy="4868880"/>
        </p:xfrm>
        <a:graphic>
          <a:graphicData uri="http://schemas.openxmlformats.org/drawingml/2006/table">
            <a:tbl>
              <a:tblPr firstRow="1" firstCol="1" bandRow="1"/>
              <a:tblGrid>
                <a:gridCol w="970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3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35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9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</a:rPr>
                        <a:t>Учебный год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</a:rPr>
                        <a:t>Наименование конкурса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</a:rPr>
                        <a:t>Уровень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</a:rPr>
                        <a:t>Фамилия, имя обучающегося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</a:rPr>
                        <a:t>Класс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</a:rPr>
                        <a:t>Награда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-201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Международная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онлайн-олимпиада «</a:t>
                      </a:r>
                      <a:r>
                        <a:rPr lang="ru-RU" sz="14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Фоксфорда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международный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Дорошенко Александра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8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Диплом победителя 2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2015-2016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Открытая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российская интернет-олимпиада по русскому языку для школьников 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всероссийский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Киреева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Екатерина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Сафонова Виктория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Дорошенко Александра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8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Дипломы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победителей 1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2015-2016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Всероссийская олимпиада «Книга – зеркало жизни»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всероссийский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Дорошенко Александра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Диплом победителя 2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2015-2016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Первый международный конкурс «Мириады открытий»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международный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Савченко Максим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Диплом победителя </a:t>
                      </a: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3 степени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683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9F09603A-1E15-48CF-90C1-D5A4B5941426}" vid="{13199DD8-C40D-446B-B569-0BD1855A35D2}"/>
    </a:ext>
  </a:extLst>
</a:theme>
</file>

<file path=ppt/theme/theme2.xml><?xml version="1.0" encoding="utf-8"?>
<a:theme xmlns:a="http://schemas.openxmlformats.org/drawingml/2006/main" name="1_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9F09603A-1E15-48CF-90C1-D5A4B5941426}" vid="{13199DD8-C40D-446B-B569-0BD1855A35D2}"/>
    </a:ext>
  </a:extLst>
</a:theme>
</file>

<file path=ppt/theme/theme3.xml><?xml version="1.0" encoding="utf-8"?>
<a:theme xmlns:a="http://schemas.openxmlformats.org/drawingml/2006/main" name="2_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9F09603A-1E15-48CF-90C1-D5A4B5941426}" vid="{13199DD8-C40D-446B-B569-0BD1855A35D2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1887</Words>
  <Application>Microsoft Office PowerPoint</Application>
  <PresentationFormat>Экран (4:3)</PresentationFormat>
  <Paragraphs>423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Castellar</vt:lpstr>
      <vt:lpstr>Century Schoolbook</vt:lpstr>
      <vt:lpstr>Georgia</vt:lpstr>
      <vt:lpstr>Monotype Corsiva</vt:lpstr>
      <vt:lpstr>Times New Roman</vt:lpstr>
      <vt:lpstr>Wingdings</vt:lpstr>
      <vt:lpstr>Тема1</vt:lpstr>
      <vt:lpstr>1_Тема1</vt:lpstr>
      <vt:lpstr>2_Тема1</vt:lpstr>
      <vt:lpstr>Презентация PowerPoint</vt:lpstr>
      <vt:lpstr>Критерий 1.     Наличие  собственной методической разработки по преподаваемому предмету, имеющей   положительное заключение по итогам апробации в профессиональном сообществе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содержания и результатов реализации  образовательной программы внеурочной  деятельности по предмету, размещенной в открытом доступе на сайте ОУ и имеющей экспертное заключение профильной кафедры учреждения высшего профессионального образования (по форме, утвержденной областной конкурсной комиссией)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и проведение общешкольных мероприятий</vt:lpstr>
      <vt:lpstr>Работа с одаренными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Повышение квалификации</vt:lpstr>
      <vt:lpstr>Повышение квалификации</vt:lpstr>
      <vt:lpstr>Профессиональная  переподготовка</vt:lpstr>
      <vt:lpstr>Повышение квалификации в рамках работы по совместительству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Администратор</cp:lastModifiedBy>
  <cp:revision>144</cp:revision>
  <dcterms:created xsi:type="dcterms:W3CDTF">2015-11-04T18:01:27Z</dcterms:created>
  <dcterms:modified xsi:type="dcterms:W3CDTF">2019-03-22T04:44:44Z</dcterms:modified>
</cp:coreProperties>
</file>