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sldIdLst>
    <p:sldId id="315" r:id="rId4"/>
    <p:sldId id="312" r:id="rId5"/>
    <p:sldId id="313" r:id="rId6"/>
    <p:sldId id="311" r:id="rId7"/>
    <p:sldId id="296" r:id="rId8"/>
    <p:sldId id="291" r:id="rId9"/>
    <p:sldId id="289" r:id="rId10"/>
    <p:sldId id="299" r:id="rId11"/>
    <p:sldId id="287" r:id="rId12"/>
    <p:sldId id="300" r:id="rId13"/>
    <p:sldId id="302" r:id="rId14"/>
    <p:sldId id="301" r:id="rId15"/>
    <p:sldId id="290" r:id="rId16"/>
    <p:sldId id="310" r:id="rId17"/>
    <p:sldId id="274" r:id="rId18"/>
    <p:sldId id="316" r:id="rId19"/>
    <p:sldId id="257" r:id="rId20"/>
    <p:sldId id="258" r:id="rId21"/>
    <p:sldId id="259" r:id="rId22"/>
    <p:sldId id="266" r:id="rId23"/>
    <p:sldId id="267" r:id="rId24"/>
    <p:sldId id="263" r:id="rId25"/>
    <p:sldId id="264" r:id="rId26"/>
    <p:sldId id="265" r:id="rId27"/>
    <p:sldId id="268" r:id="rId28"/>
    <p:sldId id="273" r:id="rId29"/>
    <p:sldId id="262" r:id="rId30"/>
    <p:sldId id="269" r:id="rId31"/>
    <p:sldId id="270" r:id="rId32"/>
    <p:sldId id="271" r:id="rId33"/>
    <p:sldId id="275" r:id="rId34"/>
    <p:sldId id="314" r:id="rId3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40" autoAdjust="0"/>
    <p:restoredTop sz="94660"/>
  </p:normalViewPr>
  <p:slideViewPr>
    <p:cSldViewPr>
      <p:cViewPr varScale="1">
        <p:scale>
          <a:sx n="68" d="100"/>
          <a:sy n="68" d="100"/>
        </p:scale>
        <p:origin x="1428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3E6A81-4AE9-405F-8771-3E0BFDF17FD2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39040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B34FD8-6202-4EC7-AF2D-DAEF93797C4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4531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5E9DC2-4081-4D78-B670-645A0B2E3DBC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47757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7A0A04-8ED0-4D74-8053-3EB123BBAA2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03101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6C454E-AE8F-4047-AB7A-8489F69CCF42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10635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A9E45C-19B3-46BC-B214-8E7F1476C062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61832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64DC1E-1490-4A85-9D90-928378AACBF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05143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14E761-14BB-4D05-8662-EC20B2F7435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81410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1F0B59-BA9E-4EDF-AF5D-7919D00C3DFC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13677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229253-11A1-405B-9013-C4B2C3A6950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57647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3C18EC-8253-465F-BAE9-85B6D1A1414C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7750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3E6A81-4AE9-405F-8771-3E0BFDF17FD2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2788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B34FD8-6202-4EC7-AF2D-DAEF93797C4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76372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5E9DC2-4081-4D78-B670-645A0B2E3DBC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284321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7A0A04-8ED0-4D74-8053-3EB123BBAA21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259243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6C454E-AE8F-4047-AB7A-8489F69CCF42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65421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A9E45C-19B3-46BC-B214-8E7F1476C062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42202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64DC1E-1490-4A85-9D90-928378AACBF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5793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14E761-14BB-4D05-8662-EC20B2F7435A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482198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1F0B59-BA9E-4EDF-AF5D-7919D00C3DFC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54759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229253-11A1-405B-9013-C4B2C3A69504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625623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3C18EC-8253-465F-BAE9-85B6D1A1414C}" type="slidenum">
              <a:rPr 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86514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19.12.2023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5D8479C-D8C2-4FEC-AE74-243DA1C92B92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233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5D8479C-D8C2-4FEC-AE74-243DA1C92B92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6829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ndrosov.com/kindercorner/kbgfriends/bukutun03.JPG" TargetMode="External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AutoShape 4" descr="С 30 декабря все школы Вологодской области уйдут на зимние каникулы —  Администрация Тотемского район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6" descr="С 30 декабря все школы Вологодской области уйдут на зимние каникулы —  Администрация Тотемского района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8" descr="С 30 декабря все школы Вологодской области уйдут на зимние каникулы —  Администрация Тотемского района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10" descr="С 30 декабря все школы Вологодской области уйдут на зимние каникулы —  Администрация Тотемского района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3806" name="Picture 14" descr="Зимние каникулы – МАОУ &amp;quot;ШКОЛА №16 Г. БЛАГОВЕЩЕНСКА&amp;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164675"/>
            <a:ext cx="8149149" cy="6111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Объект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5177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864096"/>
          </a:xfrm>
        </p:spPr>
        <p:txBody>
          <a:bodyPr>
            <a:noAutofit/>
          </a:bodyPr>
          <a:lstStyle/>
          <a:p>
            <a:r>
              <a:rPr lang="ru-RU" altLang="ru-RU" sz="3200" b="1" dirty="0" err="1" smtClean="0">
                <a:latin typeface="Cambria" panose="02040503050406030204" pitchFamily="18" charset="0"/>
              </a:rPr>
              <a:t>Пра</a:t>
            </a:r>
            <a:r>
              <a:rPr lang="ru-RU" altLang="ru-RU" sz="3200" b="1" dirty="0" err="1" smtClean="0">
                <a:latin typeface="Calibri"/>
              </a:rPr>
              <a:t>́</a:t>
            </a:r>
            <a:r>
              <a:rPr lang="ru-RU" altLang="ru-RU" sz="3200" b="1" dirty="0" err="1" smtClean="0">
                <a:latin typeface="Cambria" panose="02040503050406030204" pitchFamily="18" charset="0"/>
              </a:rPr>
              <a:t>вила</a:t>
            </a:r>
            <a:r>
              <a:rPr lang="ru-RU" altLang="ru-RU" sz="3200" b="1" dirty="0" smtClean="0">
                <a:latin typeface="Cambria" panose="02040503050406030204" pitchFamily="18" charset="0"/>
              </a:rPr>
              <a:t> </a:t>
            </a:r>
            <a:r>
              <a:rPr lang="ru-RU" altLang="ru-RU" sz="3200" b="1" dirty="0" err="1" smtClean="0">
                <a:latin typeface="Cambria" panose="02040503050406030204" pitchFamily="18" charset="0"/>
              </a:rPr>
              <a:t>поведе</a:t>
            </a:r>
            <a:r>
              <a:rPr lang="ru-RU" altLang="ru-RU" sz="3200" b="1" dirty="0" err="1" smtClean="0">
                <a:latin typeface="Calibri"/>
              </a:rPr>
              <a:t>́</a:t>
            </a:r>
            <a:r>
              <a:rPr lang="ru-RU" altLang="ru-RU" sz="3200" b="1" dirty="0" err="1" smtClean="0">
                <a:latin typeface="Cambria" panose="02040503050406030204" pitchFamily="18" charset="0"/>
              </a:rPr>
              <a:t>ния</a:t>
            </a:r>
            <a:r>
              <a:rPr lang="ru-RU" altLang="ru-RU" sz="3200" b="1" dirty="0" smtClean="0">
                <a:latin typeface="Cambria" panose="02040503050406030204" pitchFamily="18" charset="0"/>
              </a:rPr>
              <a:t> на </a:t>
            </a:r>
            <a:r>
              <a:rPr lang="ru-RU" altLang="ru-RU" sz="3200" b="1" dirty="0" err="1" smtClean="0">
                <a:latin typeface="Cambria" panose="02040503050406030204" pitchFamily="18" charset="0"/>
              </a:rPr>
              <a:t>го</a:t>
            </a:r>
            <a:r>
              <a:rPr lang="ru-RU" altLang="ru-RU" sz="3200" b="1" dirty="0" err="1" smtClean="0">
                <a:latin typeface="Calibri"/>
              </a:rPr>
              <a:t>́</a:t>
            </a:r>
            <a:r>
              <a:rPr lang="ru-RU" altLang="ru-RU" sz="3200" b="1" dirty="0" err="1" smtClean="0">
                <a:latin typeface="Cambria" panose="02040503050406030204" pitchFamily="18" charset="0"/>
              </a:rPr>
              <a:t>рке</a:t>
            </a:r>
            <a:r>
              <a:rPr lang="ru-RU" altLang="ru-RU" sz="3200" b="1" dirty="0" smtClean="0">
                <a:latin typeface="Cambria" panose="02040503050406030204" pitchFamily="18" charset="0"/>
              </a:rPr>
              <a:t> и на катке</a:t>
            </a:r>
            <a:r>
              <a:rPr lang="ru-RU" altLang="ru-RU" sz="3200" b="1" dirty="0" smtClean="0">
                <a:latin typeface="Calibri"/>
              </a:rPr>
              <a:t>́</a:t>
            </a:r>
            <a:endParaRPr lang="ru-RU" sz="3200" b="1" dirty="0">
              <a:latin typeface="Cambria" panose="020405030504060302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95364" y="1081937"/>
            <a:ext cx="370057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400" dirty="0">
                <a:latin typeface="Cambria" panose="02040503050406030204" pitchFamily="18" charset="0"/>
              </a:rPr>
              <a:t>На санках, а на лыжах и коньках кататься нужно только в специально отведенных </a:t>
            </a:r>
            <a:r>
              <a:rPr lang="ru-RU" altLang="ru-RU" sz="2400" dirty="0" smtClean="0">
                <a:latin typeface="Cambria" panose="02040503050406030204" pitchFamily="18" charset="0"/>
              </a:rPr>
              <a:t>местах.</a:t>
            </a:r>
            <a:endParaRPr lang="ru-RU" altLang="ru-RU" sz="2400" dirty="0">
              <a:latin typeface="Cambria" panose="02040503050406030204" pitchFamily="18" charset="0"/>
            </a:endParaRPr>
          </a:p>
        </p:txBody>
      </p:sp>
      <p:pic>
        <p:nvPicPr>
          <p:cNvPr id="5" name="Picture 10" descr="Как сделать горку из снега во дворе своими руками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9177" y="1196752"/>
            <a:ext cx="4418534" cy="1987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2" descr="Каток Искра, каток, Сельскохозяйственная ул., 26, стр. 6, Москва, Россия —  Яндекс.Карты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344"/>
          <a:stretch/>
        </p:blipFill>
        <p:spPr bwMode="auto">
          <a:xfrm>
            <a:off x="4401209" y="3502940"/>
            <a:ext cx="4459710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7505" y="3501008"/>
            <a:ext cx="4293704" cy="40072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ru-RU" altLang="ru-RU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Бегать, прыгать, толкаться, баловаться, кататься на высокой скорости, играть в хоккей, совершать любые действия, которые мешают остальным посетителям</a:t>
            </a:r>
            <a:endParaRPr lang="ru-RU" altLang="ru-RU" sz="2000" dirty="0">
              <a:solidFill>
                <a:prstClr val="black"/>
              </a:solidFill>
            </a:endParaRP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ru-RU" altLang="ru-RU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Выходить на лед с </a:t>
            </a:r>
            <a:r>
              <a:rPr lang="ru-RU" alt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животными</a:t>
            </a:r>
          </a:p>
          <a:p>
            <a:pPr lvl="0" algn="ctr"/>
            <a:r>
              <a:rPr lang="ru-RU" altLang="ru-RU" sz="24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Будьте </a:t>
            </a:r>
            <a:r>
              <a:rPr lang="ru-RU" altLang="ru-RU" sz="2400" b="1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внимательными и аккуратными катаясь на </a:t>
            </a:r>
            <a:r>
              <a:rPr lang="ru-RU" altLang="ru-RU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коньках!</a:t>
            </a:r>
            <a:endParaRPr lang="ru-RU" sz="2400" b="1" dirty="0">
              <a:solidFill>
                <a:srgbClr val="7030A0"/>
              </a:solidFill>
            </a:endParaRP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endParaRPr lang="ru-RU" sz="3200" dirty="0">
              <a:solidFill>
                <a:prstClr val="black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7504" y="2651597"/>
            <a:ext cx="4392488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400" b="1" dirty="0">
                <a:solidFill>
                  <a:srgbClr val="0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Во время нахождения на катке </a:t>
            </a:r>
            <a:r>
              <a:rPr lang="ru-RU" altLang="ru-RU" sz="3100" b="1" dirty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ЗАПРЕЩАЕТСЯ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24844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908720"/>
            <a:ext cx="4824536" cy="2232248"/>
          </a:xfrm>
        </p:spPr>
        <p:txBody>
          <a:bodyPr>
            <a:normAutofit fontScale="90000"/>
          </a:bodyPr>
          <a:lstStyle/>
          <a:p>
            <a:r>
              <a:rPr lang="ru-RU" sz="3200" b="1" dirty="0" err="1" smtClean="0">
                <a:solidFill>
                  <a:srgbClr val="002060"/>
                </a:solidFill>
                <a:latin typeface="Cambria" panose="02040503050406030204" pitchFamily="18" charset="0"/>
              </a:rPr>
              <a:t>Встре</a:t>
            </a:r>
            <a:r>
              <a:rPr lang="ru-RU" sz="3200" b="1" dirty="0" err="1" smtClean="0">
                <a:solidFill>
                  <a:srgbClr val="002060"/>
                </a:solidFill>
                <a:latin typeface="Calibri"/>
              </a:rPr>
              <a:t>́</a:t>
            </a:r>
            <a:r>
              <a:rPr lang="ru-RU" sz="3200" b="1" dirty="0" err="1" smtClean="0">
                <a:solidFill>
                  <a:srgbClr val="002060"/>
                </a:solidFill>
                <a:latin typeface="Cambria" panose="02040503050406030204" pitchFamily="18" charset="0"/>
              </a:rPr>
              <a:t>ча</a:t>
            </a:r>
            <a:r>
              <a:rPr lang="ru-RU" sz="3200" b="1" dirty="0" smtClean="0">
                <a:solidFill>
                  <a:srgbClr val="002060"/>
                </a:solidFill>
                <a:latin typeface="Cambria" panose="02040503050406030204" pitchFamily="18" charset="0"/>
              </a:rPr>
              <a:t> с </a:t>
            </a:r>
            <a:r>
              <a:rPr lang="ru-RU" sz="3200" b="1" dirty="0" err="1" smtClean="0">
                <a:solidFill>
                  <a:srgbClr val="002060"/>
                </a:solidFill>
                <a:latin typeface="Cambria" panose="02040503050406030204" pitchFamily="18" charset="0"/>
              </a:rPr>
              <a:t>незнако</a:t>
            </a:r>
            <a:r>
              <a:rPr lang="ru-RU" sz="3200" b="1" dirty="0" err="1" smtClean="0">
                <a:solidFill>
                  <a:srgbClr val="002060"/>
                </a:solidFill>
                <a:latin typeface="Calibri"/>
              </a:rPr>
              <a:t>́</a:t>
            </a:r>
            <a:r>
              <a:rPr lang="ru-RU" sz="3200" b="1" dirty="0" err="1" smtClean="0">
                <a:solidFill>
                  <a:srgbClr val="002060"/>
                </a:solidFill>
                <a:latin typeface="Cambria" panose="02040503050406030204" pitchFamily="18" charset="0"/>
              </a:rPr>
              <a:t>мым</a:t>
            </a:r>
            <a:r>
              <a:rPr lang="ru-RU" sz="3200" b="1" dirty="0" smtClean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r>
              <a:rPr lang="ru-RU" sz="3200" b="1" dirty="0" err="1" smtClean="0">
                <a:solidFill>
                  <a:srgbClr val="002060"/>
                </a:solidFill>
                <a:latin typeface="Cambria" panose="02040503050406030204" pitchFamily="18" charset="0"/>
              </a:rPr>
              <a:t>челове</a:t>
            </a:r>
            <a:r>
              <a:rPr lang="ru-RU" sz="3200" b="1" dirty="0" err="1" smtClean="0">
                <a:solidFill>
                  <a:srgbClr val="002060"/>
                </a:solidFill>
                <a:latin typeface="Calibri"/>
              </a:rPr>
              <a:t>́</a:t>
            </a:r>
            <a:r>
              <a:rPr lang="ru-RU" sz="3200" b="1" dirty="0" err="1" smtClean="0">
                <a:solidFill>
                  <a:srgbClr val="002060"/>
                </a:solidFill>
                <a:latin typeface="Cambria" panose="02040503050406030204" pitchFamily="18" charset="0"/>
              </a:rPr>
              <a:t>ком</a:t>
            </a:r>
            <a:r>
              <a:rPr lang="ru-RU" sz="3200" b="1" dirty="0" smtClean="0">
                <a:solidFill>
                  <a:srgbClr val="002060"/>
                </a:solidFill>
                <a:latin typeface="Cambria" panose="02040503050406030204" pitchFamily="18" charset="0"/>
              </a:rPr>
              <a:t> </a:t>
            </a:r>
            <a:br>
              <a:rPr lang="ru-RU" sz="3200" b="1" dirty="0" smtClean="0">
                <a:solidFill>
                  <a:srgbClr val="002060"/>
                </a:solidFill>
                <a:latin typeface="Cambria" panose="02040503050406030204" pitchFamily="18" charset="0"/>
              </a:rPr>
            </a:br>
            <a:r>
              <a:rPr lang="ru-RU" sz="3200" b="1" dirty="0">
                <a:solidFill>
                  <a:srgbClr val="002060"/>
                </a:solidFill>
                <a:latin typeface="Cambria" panose="02040503050406030204" pitchFamily="18" charset="0"/>
              </a:rPr>
              <a:t/>
            </a:r>
            <a:br>
              <a:rPr lang="ru-RU" sz="3200" b="1" dirty="0">
                <a:solidFill>
                  <a:srgbClr val="002060"/>
                </a:solidFill>
                <a:latin typeface="Cambria" panose="02040503050406030204" pitchFamily="18" charset="0"/>
              </a:rPr>
            </a:br>
            <a:r>
              <a:rPr lang="ru-RU" sz="2400" dirty="0" smtClean="0">
                <a:latin typeface="Cambria" panose="02040503050406030204" pitchFamily="18" charset="0"/>
              </a:rPr>
              <a:t> Если </a:t>
            </a:r>
            <a:r>
              <a:rPr lang="ru-RU" sz="2400" dirty="0">
                <a:latin typeface="Cambria" panose="02040503050406030204" pitchFamily="18" charset="0"/>
              </a:rPr>
              <a:t>кто-то неизвестный</a:t>
            </a:r>
            <a:br>
              <a:rPr lang="ru-RU" sz="2400" dirty="0">
                <a:latin typeface="Cambria" panose="02040503050406030204" pitchFamily="18" charset="0"/>
              </a:rPr>
            </a:br>
            <a:r>
              <a:rPr lang="ru-RU" sz="2400" dirty="0">
                <a:latin typeface="Cambria" panose="02040503050406030204" pitchFamily="18" charset="0"/>
              </a:rPr>
              <a:t>Приглашает погостить,</a:t>
            </a:r>
            <a:br>
              <a:rPr lang="ru-RU" sz="2400" dirty="0">
                <a:latin typeface="Cambria" panose="02040503050406030204" pitchFamily="18" charset="0"/>
              </a:rPr>
            </a:br>
            <a:r>
              <a:rPr lang="ru-RU" sz="2400" dirty="0">
                <a:latin typeface="Cambria" panose="02040503050406030204" pitchFamily="18" charset="0"/>
              </a:rPr>
              <a:t>Вы ему ответьте честно:</a:t>
            </a:r>
            <a:br>
              <a:rPr lang="ru-RU" sz="2400" dirty="0">
                <a:latin typeface="Cambria" panose="02040503050406030204" pitchFamily="18" charset="0"/>
              </a:rPr>
            </a:br>
            <a:r>
              <a:rPr lang="ru-RU" sz="2400" dirty="0">
                <a:latin typeface="Cambria" panose="02040503050406030204" pitchFamily="18" charset="0"/>
              </a:rPr>
              <a:t> </a:t>
            </a:r>
            <a:r>
              <a:rPr lang="ru-RU" sz="2400" dirty="0" smtClean="0">
                <a:latin typeface="Cambria" panose="02040503050406030204" pitchFamily="18" charset="0"/>
              </a:rPr>
              <a:t> </a:t>
            </a:r>
            <a:r>
              <a:rPr lang="ru-RU" sz="2400" dirty="0">
                <a:latin typeface="Cambria" panose="02040503050406030204" pitchFamily="18" charset="0"/>
              </a:rPr>
              <a:t>Мне к чужим нельзя ходить!</a:t>
            </a:r>
          </a:p>
        </p:txBody>
      </p:sp>
      <p:pic>
        <p:nvPicPr>
          <p:cNvPr id="3074" name="Picture 2" descr="Ребенок и чужие взрослые. Вежливость и осторожность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005064"/>
            <a:ext cx="3255163" cy="2441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11 жизненно важных правил для ребёнка по &amp;quot;общению&amp;quot; с незнакомцами |  verona-mama | Яндекс Дзен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005064"/>
            <a:ext cx="3156488" cy="266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Конспект занятия по основам безопасности и жизнедеятельности в средней  группе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07"/>
          <a:stretch/>
        </p:blipFill>
        <p:spPr bwMode="auto">
          <a:xfrm>
            <a:off x="5479442" y="440444"/>
            <a:ext cx="3557054" cy="3386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2393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568952" cy="1944216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  <a:t>Животные на улице</a:t>
            </a:r>
            <a:br>
              <a:rPr lang="ru-RU" sz="3200" b="1" dirty="0" smtClean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</a:rPr>
            </a:br>
            <a:r>
              <a:rPr lang="ru-RU" sz="2400" dirty="0" smtClean="0">
                <a:latin typeface="Cambria" panose="02040503050406030204" pitchFamily="18" charset="0"/>
              </a:rPr>
              <a:t>Нельзя́ </a:t>
            </a:r>
            <a:r>
              <a:rPr lang="ru-RU" sz="2400" dirty="0" err="1" smtClean="0">
                <a:latin typeface="Cambria" panose="02040503050406030204" pitchFamily="18" charset="0"/>
              </a:rPr>
              <a:t>подходи́ть</a:t>
            </a:r>
            <a:r>
              <a:rPr lang="ru-RU" sz="2400" dirty="0" smtClean="0">
                <a:latin typeface="Cambria" panose="02040503050406030204" pitchFamily="18" charset="0"/>
              </a:rPr>
              <a:t>, а тем более </a:t>
            </a:r>
            <a:r>
              <a:rPr lang="ru-RU" sz="2400" dirty="0" err="1" smtClean="0">
                <a:latin typeface="Cambria" panose="02040503050406030204" pitchFamily="18" charset="0"/>
              </a:rPr>
              <a:t>гла́дить</a:t>
            </a:r>
            <a:r>
              <a:rPr lang="ru-RU" sz="2400" dirty="0">
                <a:latin typeface="Cambria" panose="02040503050406030204" pitchFamily="18" charset="0"/>
              </a:rPr>
              <a:t> </a:t>
            </a:r>
            <a:r>
              <a:rPr lang="ru-RU" sz="2400" dirty="0" smtClean="0">
                <a:latin typeface="Cambria" panose="02040503050406030204" pitchFamily="18" charset="0"/>
              </a:rPr>
              <a:t>и </a:t>
            </a:r>
            <a:r>
              <a:rPr lang="ru-RU" sz="2400" dirty="0" err="1" smtClean="0">
                <a:latin typeface="Cambria" panose="02040503050406030204" pitchFamily="18" charset="0"/>
              </a:rPr>
              <a:t>дразни́ть</a:t>
            </a:r>
            <a:r>
              <a:rPr lang="ru-RU" sz="2400" dirty="0" smtClean="0">
                <a:latin typeface="Cambria" panose="02040503050406030204" pitchFamily="18" charset="0"/>
              </a:rPr>
              <a:t> </a:t>
            </a:r>
            <a:r>
              <a:rPr lang="ru-RU" sz="2400" dirty="0" err="1" smtClean="0">
                <a:latin typeface="Cambria" panose="02040503050406030204" pitchFamily="18" charset="0"/>
              </a:rPr>
              <a:t>бездо́мных</a:t>
            </a:r>
            <a:r>
              <a:rPr lang="ru-RU" sz="2400" dirty="0" smtClean="0">
                <a:latin typeface="Cambria" panose="02040503050406030204" pitchFamily="18" charset="0"/>
              </a:rPr>
              <a:t> собак.</a:t>
            </a:r>
            <a:endParaRPr lang="ru-RU" sz="2400" dirty="0">
              <a:latin typeface="Cambria" panose="02040503050406030204" pitchFamily="18" charset="0"/>
            </a:endParaRPr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087" y="1988840"/>
            <a:ext cx="3168352" cy="2295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2" name="Picture 2" descr="Как вести себя при встрече с собакой на улице — Администрация города  Радужный ХМАО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293" y="4437112"/>
            <a:ext cx="4005538" cy="2294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4" name="Picture 4" descr="Будьте осторожны рядом с собаками!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988601"/>
            <a:ext cx="2841763" cy="2296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9512" y="404664"/>
            <a:ext cx="24482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!</a:t>
            </a:r>
            <a:endParaRPr lang="ru-RU" sz="2800" dirty="0"/>
          </a:p>
        </p:txBody>
      </p:sp>
      <p:pic>
        <p:nvPicPr>
          <p:cNvPr id="9" name="Picture 2" descr="http://48romashka.ucoz.ru/kartinki/risunok1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437112"/>
            <a:ext cx="2880320" cy="2048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8245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274638"/>
            <a:ext cx="7499176" cy="562074"/>
          </a:xfrm>
        </p:spPr>
        <p:txBody>
          <a:bodyPr>
            <a:normAutofit fontScale="90000"/>
          </a:bodyPr>
          <a:lstStyle/>
          <a:p>
            <a:r>
              <a:rPr lang="ru-RU" altLang="ru-RU" b="1" dirty="0">
                <a:latin typeface="Cambria" panose="02040503050406030204" pitchFamily="18" charset="0"/>
              </a:rPr>
              <a:t>Не </a:t>
            </a:r>
            <a:r>
              <a:rPr lang="ru-RU" altLang="ru-RU" b="1" dirty="0" smtClean="0">
                <a:latin typeface="Cambria" panose="02040503050406030204" pitchFamily="18" charset="0"/>
              </a:rPr>
              <a:t>запускай </a:t>
            </a:r>
            <a:r>
              <a:rPr lang="ru-RU" altLang="ru-RU" b="1" dirty="0">
                <a:latin typeface="Cambria" panose="02040503050406030204" pitchFamily="18" charset="0"/>
              </a:rPr>
              <a:t>салюты </a:t>
            </a:r>
            <a:endParaRPr lang="ru-RU" dirty="0">
              <a:latin typeface="Cambria" panose="02040503050406030204" pitchFamily="18" charset="0"/>
            </a:endParaRPr>
          </a:p>
        </p:txBody>
      </p:sp>
      <p:pic>
        <p:nvPicPr>
          <p:cNvPr id="4" name="Рисунок 3" descr="http://detsadmickeymouse.ru/PTISI/ff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262988"/>
            <a:ext cx="5756275" cy="514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23527" y="3105835"/>
            <a:ext cx="261956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400" b="1" dirty="0">
                <a:solidFill>
                  <a:srgbClr val="7030A0"/>
                </a:solidFill>
                <a:latin typeface="Cambria" panose="02040503050406030204" pitchFamily="18" charset="0"/>
              </a:rPr>
              <a:t>Нельзя самостоятельно запускать салюты, фейерверки. Это должны делать </a:t>
            </a:r>
            <a:r>
              <a:rPr lang="ru-RU" altLang="ru-RU" sz="2400" b="1" dirty="0" smtClean="0">
                <a:solidFill>
                  <a:srgbClr val="7030A0"/>
                </a:solidFill>
                <a:latin typeface="Cambria" panose="02040503050406030204" pitchFamily="18" charset="0"/>
              </a:rPr>
              <a:t>взрослые.</a:t>
            </a:r>
            <a:endParaRPr lang="ru-RU" sz="2400" b="1" dirty="0">
              <a:solidFill>
                <a:srgbClr val="7030A0"/>
              </a:solidFill>
              <a:latin typeface="Cambria" panose="02040503050406030204" pitchFamily="18" charset="0"/>
            </a:endParaRPr>
          </a:p>
        </p:txBody>
      </p:sp>
      <p:pic>
        <p:nvPicPr>
          <p:cNvPr id="31746" name="Picture 2" descr="Салюты и фейерверки лучшего качества!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93" y="1270400"/>
            <a:ext cx="2652796" cy="1769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0109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Прямоугольник 1"/>
          <p:cNvSpPr>
            <a:spLocks noChangeArrowheads="1"/>
          </p:cNvSpPr>
          <p:nvPr/>
        </p:nvSpPr>
        <p:spPr bwMode="auto">
          <a:xfrm>
            <a:off x="152400" y="304800"/>
            <a:ext cx="87630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ru-RU" altLang="ru-RU" sz="28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cs typeface="Times New Roman" pitchFamily="18" charset="0"/>
              </a:rPr>
              <a:t>Правила </a:t>
            </a:r>
            <a:r>
              <a:rPr lang="ru-RU" altLang="ru-RU" sz="2800" dirty="0" err="1" smtClean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cs typeface="Times New Roman" pitchFamily="18" charset="0"/>
              </a:rPr>
              <a:t>пожа</a:t>
            </a:r>
            <a:r>
              <a:rPr lang="ru-RU" altLang="ru-RU" sz="2800" dirty="0" err="1" smtClean="0">
                <a:solidFill>
                  <a:schemeClr val="accent4">
                    <a:lumMod val="50000"/>
                  </a:schemeClr>
                </a:solidFill>
                <a:latin typeface="Calibri"/>
                <a:cs typeface="Times New Roman" pitchFamily="18" charset="0"/>
              </a:rPr>
              <a:t>́</a:t>
            </a:r>
            <a:r>
              <a:rPr lang="ru-RU" altLang="ru-RU" sz="2800" dirty="0" err="1" smtClean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cs typeface="Times New Roman" pitchFamily="18" charset="0"/>
              </a:rPr>
              <a:t>рной</a:t>
            </a:r>
            <a:r>
              <a:rPr lang="ru-RU" altLang="ru-RU" sz="2800" dirty="0" smtClean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cs typeface="Times New Roman" pitchFamily="18" charset="0"/>
              </a:rPr>
              <a:t> </a:t>
            </a:r>
            <a:r>
              <a:rPr lang="ru-RU" altLang="ru-RU" sz="2800" dirty="0" err="1" smtClean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cs typeface="Times New Roman" pitchFamily="18" charset="0"/>
              </a:rPr>
              <a:t>безопа</a:t>
            </a:r>
            <a:r>
              <a:rPr lang="ru-RU" altLang="ru-RU" sz="2800" dirty="0" err="1" smtClean="0">
                <a:solidFill>
                  <a:schemeClr val="accent4">
                    <a:lumMod val="50000"/>
                  </a:schemeClr>
                </a:solidFill>
                <a:latin typeface="Calibri"/>
                <a:cs typeface="Times New Roman" pitchFamily="18" charset="0"/>
              </a:rPr>
              <a:t>́</a:t>
            </a:r>
            <a:r>
              <a:rPr lang="ru-RU" altLang="ru-RU" sz="2800" dirty="0" err="1" smtClean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cs typeface="Times New Roman" pitchFamily="18" charset="0"/>
              </a:rPr>
              <a:t>сности</a:t>
            </a:r>
            <a:r>
              <a:rPr lang="ru-RU" altLang="ru-RU" sz="2800" dirty="0" smtClean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cs typeface="Times New Roman" pitchFamily="18" charset="0"/>
              </a:rPr>
              <a:t> </a:t>
            </a:r>
            <a:r>
              <a:rPr lang="ru-RU" altLang="ru-RU" sz="2800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cs typeface="Times New Roman" pitchFamily="18" charset="0"/>
              </a:rPr>
              <a:t>во время </a:t>
            </a:r>
            <a:r>
              <a:rPr lang="ru-RU" altLang="ru-RU" sz="2800" dirty="0" err="1" smtClean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cs typeface="Times New Roman" pitchFamily="18" charset="0"/>
              </a:rPr>
              <a:t>нового</a:t>
            </a:r>
            <a:r>
              <a:rPr lang="ru-RU" altLang="ru-RU" sz="2800" dirty="0" err="1" smtClean="0">
                <a:solidFill>
                  <a:schemeClr val="accent4">
                    <a:lumMod val="50000"/>
                  </a:schemeClr>
                </a:solidFill>
                <a:latin typeface="Calibri"/>
                <a:cs typeface="Times New Roman" pitchFamily="18" charset="0"/>
              </a:rPr>
              <a:t>́</a:t>
            </a:r>
            <a:r>
              <a:rPr lang="ru-RU" altLang="ru-RU" sz="2800" dirty="0" err="1" smtClean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cs typeface="Times New Roman" pitchFamily="18" charset="0"/>
              </a:rPr>
              <a:t>дних</a:t>
            </a:r>
            <a:r>
              <a:rPr lang="ru-RU" altLang="ru-RU" sz="2800" dirty="0" smtClean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cs typeface="Times New Roman" pitchFamily="18" charset="0"/>
              </a:rPr>
              <a:t> </a:t>
            </a:r>
            <a:r>
              <a:rPr lang="ru-RU" altLang="ru-RU" sz="2800" dirty="0" err="1" smtClean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cs typeface="Times New Roman" pitchFamily="18" charset="0"/>
              </a:rPr>
              <a:t>пра</a:t>
            </a:r>
            <a:r>
              <a:rPr lang="ru-RU" altLang="ru-RU" sz="2800" dirty="0" err="1" smtClean="0">
                <a:solidFill>
                  <a:schemeClr val="accent4">
                    <a:lumMod val="50000"/>
                  </a:schemeClr>
                </a:solidFill>
                <a:latin typeface="Calibri"/>
                <a:cs typeface="Times New Roman" pitchFamily="18" charset="0"/>
              </a:rPr>
              <a:t>́</a:t>
            </a:r>
            <a:r>
              <a:rPr lang="ru-RU" altLang="ru-RU" sz="2800" dirty="0" err="1" smtClean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cs typeface="Times New Roman" pitchFamily="18" charset="0"/>
              </a:rPr>
              <a:t>здников</a:t>
            </a:r>
            <a:endParaRPr lang="ru-RU" altLang="ru-RU" sz="2800" dirty="0">
              <a:solidFill>
                <a:schemeClr val="accent4">
                  <a:lumMod val="50000"/>
                </a:schemeClr>
              </a:solidFill>
              <a:latin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23555" name="Прямоугольник 2"/>
          <p:cNvSpPr>
            <a:spLocks noChangeArrowheads="1"/>
          </p:cNvSpPr>
          <p:nvPr/>
        </p:nvSpPr>
        <p:spPr bwMode="auto">
          <a:xfrm>
            <a:off x="3995936" y="1556792"/>
            <a:ext cx="475252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altLang="ru-RU" sz="2400" b="0" dirty="0">
                <a:solidFill>
                  <a:srgbClr val="000000"/>
                </a:solidFill>
                <a:latin typeface="Cambria" panose="02040503050406030204" pitchFamily="18" charset="0"/>
                <a:cs typeface="Times New Roman" pitchFamily="18" charset="0"/>
              </a:rPr>
              <a:t>Не обкладывайте подставку ёлки ватой.</a:t>
            </a:r>
            <a:endParaRPr lang="ru-RU" altLang="ru-RU" sz="2400" b="0" dirty="0">
              <a:latin typeface="Cambria" panose="02040503050406030204" pitchFamily="18" charset="0"/>
            </a:endParaRPr>
          </a:p>
        </p:txBody>
      </p:sp>
      <p:pic>
        <p:nvPicPr>
          <p:cNvPr id="23556" name="Picture 6" descr="4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033" y="1017792"/>
            <a:ext cx="2414751" cy="2885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95936" y="2492896"/>
            <a:ext cx="479774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altLang="ru-RU" sz="2400" dirty="0">
                <a:solidFill>
                  <a:srgbClr val="000000"/>
                </a:solidFill>
                <a:latin typeface="Cambria" panose="02040503050406030204" pitchFamily="18" charset="0"/>
                <a:cs typeface="Times New Roman" pitchFamily="18" charset="0"/>
              </a:rPr>
              <a:t>В помещении не разрешается зажигать бенгальские огни, применять хлопушки и восковые свечи. </a:t>
            </a:r>
            <a:endParaRPr lang="ru-RU" altLang="ru-RU" sz="2400" dirty="0" smtClean="0">
              <a:solidFill>
                <a:srgbClr val="000000"/>
              </a:solidFill>
              <a:latin typeface="Cambria" panose="02040503050406030204" pitchFamily="18" charset="0"/>
              <a:cs typeface="Times New Roman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altLang="ru-RU" sz="2400" dirty="0">
              <a:solidFill>
                <a:srgbClr val="000000"/>
              </a:solidFill>
              <a:latin typeface="Cambria" panose="02040503050406030204" pitchFamily="18" charset="0"/>
              <a:cs typeface="Times New Roman" pitchFamily="18" charset="0"/>
            </a:endParaRPr>
          </a:p>
          <a:p>
            <a:pPr algn="ctr"/>
            <a:r>
              <a:rPr lang="ru-RU" altLang="ru-RU" sz="2400" b="1" dirty="0" smtClean="0">
                <a:solidFill>
                  <a:srgbClr val="C00000"/>
                </a:solidFill>
                <a:latin typeface="Cambria" panose="02040503050406030204" pitchFamily="18" charset="0"/>
                <a:cs typeface="Times New Roman" pitchFamily="18" charset="0"/>
              </a:rPr>
              <a:t>Помните</a:t>
            </a:r>
            <a:r>
              <a:rPr lang="ru-RU" altLang="ru-RU" sz="2400" b="1" dirty="0">
                <a:solidFill>
                  <a:srgbClr val="C00000"/>
                </a:solidFill>
                <a:latin typeface="Cambria" panose="02040503050406030204" pitchFamily="18" charset="0"/>
                <a:cs typeface="Times New Roman" pitchFamily="18" charset="0"/>
              </a:rPr>
              <a:t>, открытый огонь всегда опасен!</a:t>
            </a:r>
            <a:endParaRPr lang="ru-RU" altLang="ru-RU" sz="2400" b="1" dirty="0">
              <a:solidFill>
                <a:srgbClr val="C00000"/>
              </a:solidFill>
              <a:latin typeface="Cambria" panose="02040503050406030204" pitchFamily="18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6" name="i-main-pic" descr="Картинка 8 из 101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9782" y="3903009"/>
            <a:ext cx="2042877" cy="2622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9198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792088"/>
          </a:xfrm>
        </p:spPr>
        <p:txBody>
          <a:bodyPr>
            <a:normAutofit fontScale="90000"/>
          </a:bodyPr>
          <a:lstStyle/>
          <a:p>
            <a:r>
              <a:rPr lang="ru-RU" sz="67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mbria" panose="02040503050406030204" pitchFamily="18" charset="0"/>
              </a:rPr>
              <a:t>Запо</a:t>
            </a:r>
            <a:r>
              <a:rPr lang="ru-RU" sz="67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/>
              </a:rPr>
              <a:t>́</a:t>
            </a:r>
            <a:r>
              <a:rPr lang="ru-RU" sz="67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mbria" panose="02040503050406030204" pitchFamily="18" charset="0"/>
              </a:rPr>
              <a:t>мни</a:t>
            </a:r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/>
            </a:r>
            <a:b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endParaRPr lang="ru-RU" dirty="0"/>
          </a:p>
        </p:txBody>
      </p:sp>
      <p:pic>
        <p:nvPicPr>
          <p:cNvPr id="34818" name="Picture 2" descr="Безопасные зимние каникул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908720"/>
            <a:ext cx="4792605" cy="3388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11560" y="4903713"/>
            <a:ext cx="792088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</a:rPr>
              <a:t>Тест «Готовы </a:t>
            </a:r>
            <a:r>
              <a:rPr lang="ru-RU" sz="3200" b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</a:rPr>
              <a:t>ли </a:t>
            </a:r>
            <a:r>
              <a:rPr lang="ru-RU" sz="3200" b="1" dirty="0" smtClean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</a:rPr>
              <a:t>вы  </a:t>
            </a:r>
            <a:r>
              <a:rPr lang="ru-RU" sz="3200" b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</a:rPr>
              <a:t>безопасно отдохнуть в зимние каникулы</a:t>
            </a:r>
            <a:r>
              <a:rPr lang="ru-RU" sz="3200" b="1" dirty="0" smtClean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</a:rPr>
              <a:t>?»</a:t>
            </a:r>
            <a:endParaRPr lang="ru-RU" sz="32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1109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zk-krosh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99592" y="794022"/>
            <a:ext cx="7504832" cy="518457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699792" y="188640"/>
            <a:ext cx="4320480" cy="36004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Физкультминутка!</a:t>
            </a:r>
            <a:endParaRPr lang="ru-RU" sz="3200" b="1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025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1. </a:t>
            </a:r>
            <a:r>
              <a:rPr lang="ru-RU" b="1" dirty="0" smtClean="0">
                <a:latin typeface="Cambria" panose="02040503050406030204" pitchFamily="18" charset="0"/>
              </a:rPr>
              <a:t>По вечерам мне можно гулять до:</a:t>
            </a:r>
            <a:endParaRPr lang="ru-RU" b="1" dirty="0">
              <a:latin typeface="Cambria" panose="020405030504060302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>
                <a:latin typeface="Cambria" panose="02040503050406030204" pitchFamily="18" charset="0"/>
              </a:rPr>
              <a:t>А) 19 часов вечера</a:t>
            </a:r>
          </a:p>
          <a:p>
            <a:r>
              <a:rPr lang="ru-RU" dirty="0" smtClean="0">
                <a:latin typeface="Cambria" panose="02040503050406030204" pitchFamily="18" charset="0"/>
              </a:rPr>
              <a:t>Б) 22 часов вечера</a:t>
            </a:r>
          </a:p>
          <a:p>
            <a:r>
              <a:rPr lang="ru-RU" dirty="0" smtClean="0">
                <a:latin typeface="Cambria" panose="02040503050406030204" pitchFamily="18" charset="0"/>
              </a:rPr>
              <a:t>В) 20 часов вечера</a:t>
            </a:r>
            <a:endParaRPr lang="ru-RU" dirty="0">
              <a:latin typeface="Cambria" panose="02040503050406030204" pitchFamily="18" charset="0"/>
            </a:endParaRPr>
          </a:p>
        </p:txBody>
      </p:sp>
      <p:pic>
        <p:nvPicPr>
          <p:cNvPr id="9218" name="Picture 2" descr="https://www.colourbox.com/preview/3024082-christmas-cartoon-snowman-on-a-night-winter-forest-glade-with-hous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305122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7306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2. </a:t>
            </a:r>
            <a:r>
              <a:rPr lang="ru-RU" b="1" dirty="0" smtClean="0">
                <a:latin typeface="Cambria" panose="02040503050406030204" pitchFamily="18" charset="0"/>
              </a:rPr>
              <a:t>На прогулку буду одеваться:</a:t>
            </a:r>
            <a:endParaRPr lang="ru-RU" b="1" dirty="0">
              <a:latin typeface="Cambria" panose="020405030504060302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>
                <a:latin typeface="Cambria" panose="02040503050406030204" pitchFamily="18" charset="0"/>
              </a:rPr>
              <a:t>А) как подруга скажет</a:t>
            </a:r>
          </a:p>
          <a:p>
            <a:r>
              <a:rPr lang="ru-RU" dirty="0" smtClean="0">
                <a:latin typeface="Cambria" panose="02040503050406030204" pitchFamily="18" charset="0"/>
              </a:rPr>
              <a:t>Б) по погоде</a:t>
            </a:r>
          </a:p>
          <a:p>
            <a:r>
              <a:rPr lang="ru-RU" dirty="0" smtClean="0">
                <a:latin typeface="Cambria" panose="02040503050406030204" pitchFamily="18" charset="0"/>
              </a:rPr>
              <a:t>В) что в шкафу найду </a:t>
            </a:r>
            <a:endParaRPr lang="ru-RU" dirty="0">
              <a:latin typeface="Cambria" panose="02040503050406030204" pitchFamily="18" charset="0"/>
            </a:endParaRPr>
          </a:p>
        </p:txBody>
      </p:sp>
      <p:pic>
        <p:nvPicPr>
          <p:cNvPr id="3074" name="Picture 2" descr="https://ds02.infourok.ru/uploads/ex/075e/0001c895-e964fc9b/hello_html_3101385d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41" t="54125" r="4409" b="7738"/>
          <a:stretch/>
        </p:blipFill>
        <p:spPr bwMode="auto">
          <a:xfrm>
            <a:off x="5652121" y="1387581"/>
            <a:ext cx="2948672" cy="430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6584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Cambria" panose="02040503050406030204" pitchFamily="18" charset="0"/>
              </a:rPr>
              <a:t>3. Буду кататься с горки:</a:t>
            </a:r>
            <a:endParaRPr lang="ru-RU" b="1" dirty="0">
              <a:latin typeface="Cambria" panose="020405030504060302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>
                <a:latin typeface="Cambria" panose="02040503050406030204" pitchFamily="18" charset="0"/>
              </a:rPr>
              <a:t>А) которая заканчивается во дворе</a:t>
            </a:r>
          </a:p>
          <a:p>
            <a:r>
              <a:rPr lang="ru-RU" dirty="0" smtClean="0">
                <a:latin typeface="Cambria" panose="02040503050406030204" pitchFamily="18" charset="0"/>
              </a:rPr>
              <a:t>Б) которая безопасная</a:t>
            </a:r>
          </a:p>
          <a:p>
            <a:r>
              <a:rPr lang="ru-RU" dirty="0" smtClean="0">
                <a:latin typeface="Cambria" panose="02040503050406030204" pitchFamily="18" charset="0"/>
              </a:rPr>
              <a:t>В) которая выезжает на дорогу</a:t>
            </a:r>
            <a:endParaRPr lang="ru-RU" dirty="0">
              <a:latin typeface="Cambria" panose="02040503050406030204" pitchFamily="18" charset="0"/>
            </a:endParaRPr>
          </a:p>
        </p:txBody>
      </p:sp>
      <p:pic>
        <p:nvPicPr>
          <p:cNvPr id="1026" name="Picture 2" descr="http://ds2mr.ru/images/83638035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789040"/>
            <a:ext cx="4740821" cy="2645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7112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Сергей\Desktop\Игры и забавы\zima2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792163"/>
            <a:ext cx="4191000" cy="588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2" descr="C:\Users\Сергей\Desktop\Игры и забавы\zima2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728663"/>
            <a:ext cx="4260850" cy="594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TextBox 3"/>
          <p:cNvSpPr txBox="1">
            <a:spLocks noChangeArrowheads="1"/>
          </p:cNvSpPr>
          <p:nvPr/>
        </p:nvSpPr>
        <p:spPr bwMode="auto">
          <a:xfrm>
            <a:off x="3200400" y="152400"/>
            <a:ext cx="2951163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2400" b="1" dirty="0" smtClean="0">
                <a:solidFill>
                  <a:srgbClr val="7030A0"/>
                </a:solidFill>
                <a:latin typeface="Cambria" panose="02040503050406030204" pitchFamily="18" charset="0"/>
                <a:cs typeface="Times New Roman" pitchFamily="18" charset="0"/>
              </a:rPr>
              <a:t>ЗИ</a:t>
            </a:r>
            <a:r>
              <a:rPr lang="ru-RU" altLang="ru-RU" sz="2400" b="1" dirty="0" smtClean="0">
                <a:solidFill>
                  <a:srgbClr val="7030A0"/>
                </a:solidFill>
                <a:latin typeface="Calibri"/>
                <a:cs typeface="Times New Roman" pitchFamily="18" charset="0"/>
              </a:rPr>
              <a:t>́́</a:t>
            </a:r>
            <a:r>
              <a:rPr lang="ru-RU" altLang="ru-RU" sz="2400" b="1" dirty="0" smtClean="0">
                <a:solidFill>
                  <a:srgbClr val="7030A0"/>
                </a:solidFill>
                <a:latin typeface="Cambria" panose="02040503050406030204" pitchFamily="18" charset="0"/>
                <a:cs typeface="Times New Roman" pitchFamily="18" charset="0"/>
              </a:rPr>
              <a:t>МНИЕ ЗАБАВЫ</a:t>
            </a:r>
            <a:endParaRPr lang="ru-RU" altLang="ru-RU" sz="2400" b="1" dirty="0" smtClean="0">
              <a:solidFill>
                <a:srgbClr val="7030A0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3581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Cambria" panose="02040503050406030204" pitchFamily="18" charset="0"/>
              </a:rPr>
              <a:t>4. Скатившись с горки:</a:t>
            </a:r>
            <a:endParaRPr lang="ru-RU" b="1" dirty="0">
              <a:latin typeface="Cambria" panose="020405030504060302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>
                <a:latin typeface="Cambria" panose="02040503050406030204" pitchFamily="18" charset="0"/>
              </a:rPr>
              <a:t>А) буду ждать, когда скатится мой друг</a:t>
            </a:r>
          </a:p>
          <a:p>
            <a:r>
              <a:rPr lang="ru-RU" dirty="0" smtClean="0">
                <a:latin typeface="Cambria" panose="02040503050406030204" pitchFamily="18" charset="0"/>
              </a:rPr>
              <a:t>Б) отойду в сторону</a:t>
            </a:r>
          </a:p>
          <a:p>
            <a:r>
              <a:rPr lang="ru-RU" dirty="0" smtClean="0">
                <a:latin typeface="Cambria" panose="02040503050406030204" pitchFamily="18" charset="0"/>
              </a:rPr>
              <a:t>В) пойду по горке навстречу другу</a:t>
            </a:r>
            <a:endParaRPr lang="ru-RU" dirty="0">
              <a:latin typeface="Cambria" panose="02040503050406030204" pitchFamily="18" charset="0"/>
            </a:endParaRPr>
          </a:p>
        </p:txBody>
      </p:sp>
      <p:pic>
        <p:nvPicPr>
          <p:cNvPr id="8194" name="Picture 2" descr="http://www.transopttorg.ru/sanoxusi/839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653123"/>
            <a:ext cx="3659560" cy="2735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0819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latin typeface="Cambria" panose="02040503050406030204" pitchFamily="18" charset="0"/>
              </a:rPr>
              <a:t>5</a:t>
            </a:r>
            <a:r>
              <a:rPr lang="ru-RU" b="1" dirty="0" smtClean="0">
                <a:latin typeface="Cambria" panose="02040503050406030204" pitchFamily="18" charset="0"/>
              </a:rPr>
              <a:t>. Дорогу буду: </a:t>
            </a:r>
            <a:endParaRPr lang="ru-RU" b="1" dirty="0">
              <a:latin typeface="Cambria" panose="020405030504060302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>
                <a:latin typeface="Cambria" panose="02040503050406030204" pitchFamily="18" charset="0"/>
              </a:rPr>
              <a:t>А) перебегать бегом, чтобы не мешать машинам</a:t>
            </a:r>
          </a:p>
          <a:p>
            <a:r>
              <a:rPr lang="ru-RU" dirty="0">
                <a:latin typeface="Cambria" panose="02040503050406030204" pitchFamily="18" charset="0"/>
              </a:rPr>
              <a:t>Б</a:t>
            </a:r>
            <a:r>
              <a:rPr lang="ru-RU" dirty="0" smtClean="0">
                <a:latin typeface="Cambria" panose="02040503050406030204" pitchFamily="18" charset="0"/>
              </a:rPr>
              <a:t>) спокойным шагом переходить по пешеходному переходу</a:t>
            </a:r>
          </a:p>
          <a:p>
            <a:r>
              <a:rPr lang="ru-RU" dirty="0" smtClean="0">
                <a:latin typeface="Cambria" panose="02040503050406030204" pitchFamily="18" charset="0"/>
              </a:rPr>
              <a:t>В) обходить подальше</a:t>
            </a:r>
            <a:endParaRPr lang="ru-RU" dirty="0">
              <a:latin typeface="Cambria" panose="02040503050406030204" pitchFamily="18" charset="0"/>
            </a:endParaRPr>
          </a:p>
        </p:txBody>
      </p:sp>
      <p:pic>
        <p:nvPicPr>
          <p:cNvPr id="12290" name="Picture 2" descr="http://mbdou17.edummr.ru/wp-content/uploads/2015/05/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4445" y="4437112"/>
            <a:ext cx="5238750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9307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7424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Cambria" panose="02040503050406030204" pitchFamily="18" charset="0"/>
              </a:rPr>
              <a:t>6. Если увижу дом, с крыши которого свисают сосульки или сползает пласт снега:</a:t>
            </a:r>
            <a:endParaRPr lang="ru-RU" b="1" dirty="0">
              <a:latin typeface="Cambria" panose="020405030504060302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348880"/>
            <a:ext cx="8229600" cy="3777283"/>
          </a:xfrm>
        </p:spPr>
        <p:txBody>
          <a:bodyPr/>
          <a:lstStyle/>
          <a:p>
            <a:r>
              <a:rPr lang="ru-RU" dirty="0" smtClean="0">
                <a:latin typeface="Cambria" panose="02040503050406030204" pitchFamily="18" charset="0"/>
              </a:rPr>
              <a:t>А) буду сбивать сосульки снежками</a:t>
            </a:r>
          </a:p>
          <a:p>
            <a:r>
              <a:rPr lang="ru-RU" dirty="0" smtClean="0">
                <a:latin typeface="Cambria" panose="02040503050406030204" pitchFamily="18" charset="0"/>
              </a:rPr>
              <a:t>Б) обойду подальше</a:t>
            </a:r>
          </a:p>
          <a:p>
            <a:r>
              <a:rPr lang="ru-RU" dirty="0" smtClean="0">
                <a:latin typeface="Cambria" panose="02040503050406030204" pitchFamily="18" charset="0"/>
              </a:rPr>
              <a:t>В) скажу жильцам, чтобы уезжали из этого дома</a:t>
            </a:r>
            <a:endParaRPr lang="ru-RU" dirty="0">
              <a:latin typeface="Cambria" panose="02040503050406030204" pitchFamily="18" charset="0"/>
            </a:endParaRPr>
          </a:p>
        </p:txBody>
      </p:sp>
      <p:pic>
        <p:nvPicPr>
          <p:cNvPr id="13314" name="Picture 2" descr="http://jkg-portal.com.ua/upload/images/f/5/burulki-01-tgif17012012151252_w250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005064"/>
            <a:ext cx="2597274" cy="2597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8263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latin typeface="Cambria" panose="02040503050406030204" pitchFamily="18" charset="0"/>
              </a:rPr>
              <a:t>7</a:t>
            </a:r>
            <a:r>
              <a:rPr lang="ru-RU" b="1" dirty="0" smtClean="0">
                <a:latin typeface="Cambria" panose="02040503050406030204" pitchFamily="18" charset="0"/>
              </a:rPr>
              <a:t>. Когда приду  с друзьями на каток, то чтобы было весело: </a:t>
            </a:r>
            <a:endParaRPr lang="ru-RU" b="1" dirty="0">
              <a:latin typeface="Cambria" panose="020405030504060302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latin typeface="Cambria" panose="02040503050406030204" pitchFamily="18" charset="0"/>
              </a:rPr>
              <a:t>А) будем беситься и толкаться</a:t>
            </a:r>
          </a:p>
          <a:p>
            <a:r>
              <a:rPr lang="ru-RU" sz="2800" dirty="0" smtClean="0">
                <a:latin typeface="Cambria" panose="02040503050406030204" pitchFamily="18" charset="0"/>
              </a:rPr>
              <a:t>Б) станем играть в безопасные игры</a:t>
            </a:r>
          </a:p>
          <a:p>
            <a:r>
              <a:rPr lang="ru-RU" sz="2800" dirty="0" smtClean="0">
                <a:latin typeface="Cambria" panose="02040503050406030204" pitchFamily="18" charset="0"/>
              </a:rPr>
              <a:t>В) будем сбивать с ног других посетителей катка</a:t>
            </a:r>
            <a:endParaRPr lang="ru-RU" sz="2800" dirty="0">
              <a:latin typeface="Cambria" panose="02040503050406030204" pitchFamily="18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7" t="36542" r="30706" b="3763"/>
          <a:stretch/>
        </p:blipFill>
        <p:spPr bwMode="auto">
          <a:xfrm>
            <a:off x="4499992" y="3284984"/>
            <a:ext cx="2520280" cy="3432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443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latin typeface="Cambria" panose="02040503050406030204" pitchFamily="18" charset="0"/>
              </a:rPr>
              <a:t>8</a:t>
            </a:r>
            <a:r>
              <a:rPr lang="ru-RU" b="1" dirty="0" smtClean="0">
                <a:latin typeface="Cambria" panose="02040503050406030204" pitchFamily="18" charset="0"/>
              </a:rPr>
              <a:t>. Моё любимое место прогулки:</a:t>
            </a:r>
            <a:endParaRPr lang="ru-RU" b="1" dirty="0">
              <a:latin typeface="Cambria" panose="020405030504060302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latin typeface="Cambria" panose="02040503050406030204" pitchFamily="18" charset="0"/>
              </a:rPr>
              <a:t>А) пустыри, стройки, заброшенные здания</a:t>
            </a:r>
          </a:p>
          <a:p>
            <a:r>
              <a:rPr lang="ru-RU" sz="2800" dirty="0" smtClean="0">
                <a:latin typeface="Cambria" panose="02040503050406030204" pitchFamily="18" charset="0"/>
              </a:rPr>
              <a:t>Б) во дворе, чтобы родители из окна видели</a:t>
            </a:r>
          </a:p>
          <a:p>
            <a:r>
              <a:rPr lang="ru-RU" sz="2800" dirty="0" smtClean="0">
                <a:latin typeface="Cambria" panose="02040503050406030204" pitchFamily="18" charset="0"/>
              </a:rPr>
              <a:t>В) подальше от дома, где я ещё никогда не был, ведь там много неизведанного </a:t>
            </a:r>
            <a:endParaRPr lang="ru-RU" sz="2800" dirty="0">
              <a:latin typeface="Cambria" panose="02040503050406030204" pitchFamily="18" charset="0"/>
            </a:endParaRPr>
          </a:p>
        </p:txBody>
      </p:sp>
      <p:pic>
        <p:nvPicPr>
          <p:cNvPr id="2052" name="Picture 4" descr="http://www.dou75.ru/45/images/stories/news_2015/5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717032"/>
            <a:ext cx="4029075" cy="2719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6315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latin typeface="Cambria" panose="02040503050406030204" pitchFamily="18" charset="0"/>
              </a:rPr>
              <a:t>9</a:t>
            </a:r>
            <a:r>
              <a:rPr lang="ru-RU" b="1" dirty="0" smtClean="0">
                <a:latin typeface="Cambria" panose="02040503050406030204" pitchFamily="18" charset="0"/>
              </a:rPr>
              <a:t>. Если на улице встречу бездомную собаку, то:</a:t>
            </a:r>
            <a:endParaRPr lang="ru-RU" b="1" dirty="0">
              <a:latin typeface="Cambria" panose="020405030504060302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>
                <a:latin typeface="Cambria" panose="02040503050406030204" pitchFamily="18" charset="0"/>
              </a:rPr>
              <a:t>А) поглажу и поведу её к себе домой</a:t>
            </a:r>
          </a:p>
          <a:p>
            <a:r>
              <a:rPr lang="ru-RU" dirty="0" smtClean="0">
                <a:latin typeface="Cambria" panose="02040503050406030204" pitchFamily="18" charset="0"/>
              </a:rPr>
              <a:t>Б) покормлю, но трогать не буду</a:t>
            </a:r>
          </a:p>
          <a:p>
            <a:r>
              <a:rPr lang="ru-RU" dirty="0" smtClean="0">
                <a:latin typeface="Cambria" panose="02040503050406030204" pitchFamily="18" charset="0"/>
              </a:rPr>
              <a:t>В) буду играть с ней на улице, ведь ей одиноко и скучно</a:t>
            </a:r>
            <a:endParaRPr lang="ru-RU" dirty="0">
              <a:latin typeface="Cambria" panose="02040503050406030204" pitchFamily="18" charset="0"/>
            </a:endParaRPr>
          </a:p>
        </p:txBody>
      </p:sp>
      <p:pic>
        <p:nvPicPr>
          <p:cNvPr id="15362" name="Picture 2" descr="http://48romashka.ucoz.ru/kartinki/risunok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645024"/>
            <a:ext cx="3908698" cy="2779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7320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latin typeface="Cambria" panose="02040503050406030204" pitchFamily="18" charset="0"/>
              </a:rPr>
              <a:t>10. Я заметил, что незнакомый человек за мной следит</a:t>
            </a:r>
            <a:endParaRPr lang="ru-RU" b="1" dirty="0">
              <a:latin typeface="Cambria" panose="020405030504060302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>
                <a:latin typeface="Cambria" panose="02040503050406030204" pitchFamily="18" charset="0"/>
              </a:rPr>
              <a:t>А) забегу в подъезд</a:t>
            </a:r>
          </a:p>
          <a:p>
            <a:r>
              <a:rPr lang="ru-RU" dirty="0" smtClean="0">
                <a:latin typeface="Cambria" panose="02040503050406030204" pitchFamily="18" charset="0"/>
              </a:rPr>
              <a:t>Б) пойду в людное место</a:t>
            </a:r>
          </a:p>
          <a:p>
            <a:r>
              <a:rPr lang="ru-RU" dirty="0" smtClean="0">
                <a:latin typeface="Cambria" panose="02040503050406030204" pitchFamily="18" charset="0"/>
              </a:rPr>
              <a:t>В) побегу от него и буду звать на помощь</a:t>
            </a:r>
            <a:endParaRPr lang="ru-RU" dirty="0">
              <a:latin typeface="Cambria" panose="02040503050406030204" pitchFamily="18" charset="0"/>
            </a:endParaRPr>
          </a:p>
        </p:txBody>
      </p:sp>
      <p:pic>
        <p:nvPicPr>
          <p:cNvPr id="17410" name="Picture 2" descr="https://www.2mm.ru/uploads/img_cache/6b8/6b8cdb3e85084ba2b348c03676c201dd_800x6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429000"/>
            <a:ext cx="4307632" cy="3230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5084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latin typeface="Cambria" panose="02040503050406030204" pitchFamily="18" charset="0"/>
              </a:rPr>
              <a:t>11. Если я замечу, что мой друг обморозился, то:</a:t>
            </a:r>
            <a:endParaRPr lang="ru-RU" b="1" dirty="0">
              <a:latin typeface="Cambria" panose="020405030504060302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>
                <a:latin typeface="Cambria" panose="02040503050406030204" pitchFamily="18" charset="0"/>
              </a:rPr>
              <a:t>А) буду сильно тереть его щёки варежкой</a:t>
            </a:r>
          </a:p>
          <a:p>
            <a:r>
              <a:rPr lang="ru-RU" dirty="0" smtClean="0">
                <a:latin typeface="Cambria" panose="02040503050406030204" pitchFamily="18" charset="0"/>
              </a:rPr>
              <a:t>Б) отведу в теплое место</a:t>
            </a:r>
          </a:p>
          <a:p>
            <a:r>
              <a:rPr lang="ru-RU" dirty="0" smtClean="0">
                <a:latin typeface="Cambria" panose="02040503050406030204" pitchFamily="18" charset="0"/>
              </a:rPr>
              <a:t>В) разотру его лицо снегом</a:t>
            </a:r>
            <a:endParaRPr lang="ru-RU" dirty="0">
              <a:latin typeface="Cambria" panose="02040503050406030204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35" t="34198" r="6871" b="7347"/>
          <a:stretch/>
        </p:blipFill>
        <p:spPr bwMode="auto">
          <a:xfrm>
            <a:off x="5868144" y="2852936"/>
            <a:ext cx="2788468" cy="3340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1923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latin typeface="Cambria" panose="02040503050406030204" pitchFamily="18" charset="0"/>
              </a:rPr>
              <a:t>12. Фейерверки, бенгальские огни и салюты:</a:t>
            </a:r>
            <a:endParaRPr lang="ru-RU" b="1" dirty="0">
              <a:latin typeface="Cambria" panose="02040503050406030204" pitchFamily="18" charset="0"/>
            </a:endParaRPr>
          </a:p>
        </p:txBody>
      </p:sp>
      <p:pic>
        <p:nvPicPr>
          <p:cNvPr id="6146" name="Picture 2" descr="http://playground.cdn.netcor.pro/upload/photo/30-10-15/30_10_04_05_4NFM-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57" t="15428" r="14228" b="45204"/>
          <a:stretch/>
        </p:blipFill>
        <p:spPr bwMode="auto">
          <a:xfrm>
            <a:off x="4644008" y="3617337"/>
            <a:ext cx="4176464" cy="2914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r>
              <a:rPr lang="ru-RU" sz="2800" dirty="0" smtClean="0">
                <a:latin typeface="Cambria" panose="02040503050406030204" pitchFamily="18" charset="0"/>
              </a:rPr>
              <a:t>А) буду запускать один, чтобы не заругали</a:t>
            </a:r>
          </a:p>
          <a:p>
            <a:r>
              <a:rPr lang="ru-RU" sz="2800" dirty="0" smtClean="0">
                <a:latin typeface="Cambria" panose="02040503050406030204" pitchFamily="18" charset="0"/>
              </a:rPr>
              <a:t>Б) буду смотреть, как запускают мои родители на безопасном расстоянии</a:t>
            </a:r>
          </a:p>
          <a:p>
            <a:r>
              <a:rPr lang="ru-RU" sz="2800" dirty="0" smtClean="0">
                <a:latin typeface="Cambria" panose="02040503050406030204" pitchFamily="18" charset="0"/>
              </a:rPr>
              <a:t>В) спрячемся с друзьями за дом и запустим, чтобы никто не видел</a:t>
            </a:r>
            <a:endParaRPr lang="ru-RU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1782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latin typeface="Cambria" panose="02040503050406030204" pitchFamily="18" charset="0"/>
              </a:rPr>
              <a:t>13. Если в доме случится пожар:</a:t>
            </a:r>
            <a:endParaRPr lang="ru-RU" b="1" dirty="0">
              <a:latin typeface="Cambria" panose="020405030504060302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>
                <a:latin typeface="Cambria" panose="02040503050406030204" pitchFamily="18" charset="0"/>
              </a:rPr>
              <a:t>А) я спрячусь в дальнюю комнату</a:t>
            </a:r>
          </a:p>
          <a:p>
            <a:r>
              <a:rPr lang="ru-RU" dirty="0" smtClean="0">
                <a:latin typeface="Cambria" panose="02040503050406030204" pitchFamily="18" charset="0"/>
              </a:rPr>
              <a:t>Б) сообщу взрослым и позвоню 01</a:t>
            </a:r>
          </a:p>
          <a:p>
            <a:r>
              <a:rPr lang="ru-RU" dirty="0" smtClean="0">
                <a:latin typeface="Cambria" panose="02040503050406030204" pitchFamily="18" charset="0"/>
              </a:rPr>
              <a:t>В) буду тушить сам</a:t>
            </a:r>
            <a:endParaRPr lang="ru-RU" dirty="0">
              <a:latin typeface="Cambria" panose="02040503050406030204" pitchFamily="18" charset="0"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7" t="8157" r="54157" b="23279"/>
          <a:stretch/>
        </p:blipFill>
        <p:spPr bwMode="auto">
          <a:xfrm>
            <a:off x="5220072" y="3212976"/>
            <a:ext cx="3385996" cy="3304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3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3" descr="C:\Users\Сергей\Desktop\Игры и забавы\zima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3588"/>
            <a:ext cx="4267200" cy="591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2" descr="C:\Users\Сергей\Desktop\Игры и забавы\zima2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771525"/>
            <a:ext cx="4264025" cy="590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TextBox 3"/>
          <p:cNvSpPr txBox="1">
            <a:spLocks noChangeArrowheads="1"/>
          </p:cNvSpPr>
          <p:nvPr/>
        </p:nvSpPr>
        <p:spPr bwMode="auto">
          <a:xfrm>
            <a:off x="3200400" y="152400"/>
            <a:ext cx="2951163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ЗИ</a:t>
            </a:r>
            <a:r>
              <a:rPr lang="ru-RU" altLang="ru-RU" sz="2400" b="1" dirty="0" smtClean="0">
                <a:solidFill>
                  <a:srgbClr val="7030A0"/>
                </a:solidFill>
                <a:latin typeface="Calibri"/>
                <a:cs typeface="Times New Roman" pitchFamily="18" charset="0"/>
              </a:rPr>
              <a:t>́́</a:t>
            </a:r>
            <a:r>
              <a:rPr lang="ru-RU" alt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МНИЕ ЗАБАВЫ</a:t>
            </a:r>
            <a:endParaRPr lang="ru-RU" altLang="ru-RU" sz="2400" b="1" dirty="0" smtClean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1705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Cambria" panose="02040503050406030204" pitchFamily="18" charset="0"/>
              </a:rPr>
              <a:t>14. </a:t>
            </a:r>
            <a:r>
              <a:rPr lang="ru-RU" b="1" dirty="0" err="1" smtClean="0">
                <a:latin typeface="Cambria" panose="02040503050406030204" pitchFamily="18" charset="0"/>
              </a:rPr>
              <a:t>Открыва́ть</a:t>
            </a:r>
            <a:r>
              <a:rPr lang="ru-RU" b="1" dirty="0" smtClean="0">
                <a:latin typeface="Cambria" panose="02040503050406030204" pitchFamily="18" charset="0"/>
              </a:rPr>
              <a:t> дверь надо:</a:t>
            </a:r>
            <a:endParaRPr lang="ru-RU" b="1" dirty="0">
              <a:latin typeface="Cambria" panose="020405030504060302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>
                <a:latin typeface="Cambria" panose="02040503050406030204" pitchFamily="18" charset="0"/>
              </a:rPr>
              <a:t>А) всем, кто </a:t>
            </a:r>
            <a:r>
              <a:rPr lang="ru-RU" dirty="0" err="1" smtClean="0">
                <a:latin typeface="Cambria" panose="02040503050406030204" pitchFamily="18" charset="0"/>
              </a:rPr>
              <a:t>звони́т</a:t>
            </a:r>
            <a:r>
              <a:rPr lang="ru-RU" dirty="0" smtClean="0">
                <a:latin typeface="Cambria" panose="02040503050406030204" pitchFamily="18" charset="0"/>
              </a:rPr>
              <a:t>, невежливо не открывать, если кто-то пришёл</a:t>
            </a:r>
          </a:p>
          <a:p>
            <a:r>
              <a:rPr lang="ru-RU" dirty="0" smtClean="0">
                <a:latin typeface="Cambria" panose="02040503050406030204" pitchFamily="18" charset="0"/>
              </a:rPr>
              <a:t>Б) только знакомым</a:t>
            </a:r>
          </a:p>
          <a:p>
            <a:r>
              <a:rPr lang="ru-RU" dirty="0" smtClean="0">
                <a:latin typeface="Cambria" panose="02040503050406030204" pitchFamily="18" charset="0"/>
              </a:rPr>
              <a:t>В) тем, кто правильно назовёт моё имя</a:t>
            </a:r>
            <a:endParaRPr lang="ru-RU" dirty="0">
              <a:latin typeface="Cambria" panose="02040503050406030204" pitchFamily="18" charset="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8360" y="3861048"/>
            <a:ext cx="2736304" cy="273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7498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latin typeface="Cambria" panose="02040503050406030204" pitchFamily="18" charset="0"/>
              </a:rPr>
              <a:t>15. </a:t>
            </a:r>
            <a:r>
              <a:rPr lang="ru-RU" b="1" dirty="0" err="1" smtClean="0">
                <a:latin typeface="Cambria" panose="02040503050406030204" pitchFamily="18" charset="0"/>
              </a:rPr>
              <a:t>Попо́льзовавшись</a:t>
            </a:r>
            <a:r>
              <a:rPr lang="ru-RU" b="1" dirty="0" smtClean="0">
                <a:latin typeface="Cambria" panose="02040503050406030204" pitchFamily="18" charset="0"/>
              </a:rPr>
              <a:t> </a:t>
            </a:r>
            <a:r>
              <a:rPr lang="ru-RU" b="1" dirty="0" err="1" smtClean="0">
                <a:latin typeface="Cambria" panose="02040503050406030204" pitchFamily="18" charset="0"/>
              </a:rPr>
              <a:t>ко́люще-ре́жущими</a:t>
            </a:r>
            <a:r>
              <a:rPr lang="ru-RU" b="1" dirty="0" smtClean="0">
                <a:latin typeface="Cambria" panose="02040503050406030204" pitchFamily="18" charset="0"/>
              </a:rPr>
              <a:t> </a:t>
            </a:r>
            <a:r>
              <a:rPr lang="ru-RU" b="1" dirty="0" err="1" smtClean="0">
                <a:latin typeface="Cambria" panose="02040503050406030204" pitchFamily="18" charset="0"/>
              </a:rPr>
              <a:t>предме́тами</a:t>
            </a:r>
            <a:r>
              <a:rPr lang="ru-RU" b="1" dirty="0" smtClean="0">
                <a:latin typeface="Cambria" panose="02040503050406030204" pitchFamily="18" charset="0"/>
              </a:rPr>
              <a:t>, я: </a:t>
            </a:r>
            <a:endParaRPr lang="ru-RU" b="1" dirty="0">
              <a:latin typeface="Cambria" panose="020405030504060302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>
                <a:latin typeface="Cambria" panose="02040503050406030204" pitchFamily="18" charset="0"/>
              </a:rPr>
              <a:t>А) оставлю,  где резал</a:t>
            </a:r>
          </a:p>
          <a:p>
            <a:r>
              <a:rPr lang="ru-RU" dirty="0" smtClean="0">
                <a:latin typeface="Cambria" panose="02040503050406030204" pitchFamily="18" charset="0"/>
              </a:rPr>
              <a:t>Б) положу на место</a:t>
            </a:r>
          </a:p>
          <a:p>
            <a:r>
              <a:rPr lang="ru-RU" dirty="0" smtClean="0">
                <a:latin typeface="Cambria" panose="02040503050406030204" pitchFamily="18" charset="0"/>
              </a:rPr>
              <a:t>В) спрячу под покрывало, чтобы никто не порезался</a:t>
            </a:r>
            <a:endParaRPr lang="ru-RU" dirty="0">
              <a:latin typeface="Cambria" panose="02040503050406030204" pitchFamily="18" charset="0"/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00" t="30238" r="26831" b="6871"/>
          <a:stretch/>
        </p:blipFill>
        <p:spPr bwMode="auto">
          <a:xfrm>
            <a:off x="4283968" y="3481660"/>
            <a:ext cx="2980928" cy="2980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6778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32770" name="Picture 2" descr="Зимние каникул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31470"/>
            <a:ext cx="8568952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535996" y="404664"/>
            <a:ext cx="4140460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564521" y="359658"/>
            <a:ext cx="3861956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2800" b="1" cap="none" spc="0" dirty="0" smtClean="0">
                <a:ln w="50800"/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Century" panose="02040604050505020304" pitchFamily="18" charset="0"/>
              </a:rPr>
              <a:t>МОЛОДЦЫ, </a:t>
            </a:r>
          </a:p>
          <a:p>
            <a:pPr algn="ctr"/>
            <a:r>
              <a:rPr lang="ru-RU" sz="2800" b="1" cap="none" spc="0" dirty="0" smtClean="0">
                <a:ln w="50800"/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Century" panose="02040604050505020304" pitchFamily="18" charset="0"/>
              </a:rPr>
              <a:t>ВЫ СПРА</a:t>
            </a:r>
            <a:r>
              <a:rPr lang="ru-RU" sz="2800" b="1" cap="none" spc="0" dirty="0" smtClean="0">
                <a:ln w="50800"/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Calibri"/>
              </a:rPr>
              <a:t>́</a:t>
            </a:r>
            <a:r>
              <a:rPr lang="ru-RU" sz="2800" b="1" cap="none" spc="0" dirty="0" smtClean="0">
                <a:ln w="50800"/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latin typeface="Century" panose="02040604050505020304" pitchFamily="18" charset="0"/>
              </a:rPr>
              <a:t>ВИЛИСЬ!)</a:t>
            </a:r>
            <a:endParaRPr lang="ru-RU" sz="2800" b="1" cap="none" spc="0" dirty="0">
              <a:ln w="50800"/>
              <a:solidFill>
                <a:schemeClr val="accent2">
                  <a:lumMod val="20000"/>
                  <a:lumOff val="80000"/>
                </a:schemeClr>
              </a:solidFill>
              <a:effectLst/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143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204864"/>
            <a:ext cx="7772400" cy="4176464"/>
          </a:xfrm>
        </p:spPr>
        <p:txBody>
          <a:bodyPr>
            <a:normAutofit fontScale="90000"/>
          </a:bodyPr>
          <a:lstStyle/>
          <a:p>
            <a:pPr lvl="0" fontAlgn="base">
              <a:lnSpc>
                <a:spcPct val="150000"/>
              </a:lnSpc>
              <a:spcAft>
                <a:spcPct val="0"/>
              </a:spcAft>
            </a:pPr>
            <a:r>
              <a:rPr lang="ru-RU" b="1" kern="10" spc="-360" dirty="0" smtClean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chemeClr val="accent1">
                    <a:lumMod val="75000"/>
                  </a:schemeClr>
                </a:solidFill>
                <a:latin typeface="Century" panose="02040604050505020304" pitchFamily="18" charset="0"/>
                <a:ea typeface="+mn-ea"/>
                <a:cs typeface="+mn-cs"/>
              </a:rPr>
              <a:t>ПРА́ВИЛА</a:t>
            </a:r>
            <a:r>
              <a:rPr lang="ru-RU" b="1" kern="10" spc="-360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chemeClr val="accent1">
                    <a:lumMod val="75000"/>
                  </a:schemeClr>
                </a:solidFill>
                <a:latin typeface="Century" panose="02040604050505020304" pitchFamily="18" charset="0"/>
                <a:ea typeface="+mn-ea"/>
                <a:cs typeface="+mn-cs"/>
              </a:rPr>
              <a:t>  </a:t>
            </a:r>
            <a:r>
              <a:rPr lang="ru-RU" b="1" kern="10" spc="-360" dirty="0" smtClean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chemeClr val="accent1">
                    <a:lumMod val="75000"/>
                  </a:schemeClr>
                </a:solidFill>
                <a:latin typeface="Century" panose="02040604050505020304" pitchFamily="18" charset="0"/>
                <a:ea typeface="+mn-ea"/>
                <a:cs typeface="+mn-cs"/>
              </a:rPr>
              <a:t>БЕЗОПА́СНОГО</a:t>
            </a:r>
            <a:br>
              <a:rPr lang="ru-RU" b="1" kern="10" spc="-360" dirty="0" smtClean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chemeClr val="accent1">
                    <a:lumMod val="75000"/>
                  </a:schemeClr>
                </a:solidFill>
                <a:latin typeface="Century" panose="02040604050505020304" pitchFamily="18" charset="0"/>
                <a:ea typeface="+mn-ea"/>
                <a:cs typeface="+mn-cs"/>
              </a:rPr>
            </a:br>
            <a:r>
              <a:rPr lang="ru-RU" b="1" kern="10" spc="-360" dirty="0" smtClean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chemeClr val="accent1">
                    <a:lumMod val="75000"/>
                  </a:schemeClr>
                </a:solidFill>
                <a:latin typeface="Century" panose="02040604050505020304" pitchFamily="18" charset="0"/>
                <a:ea typeface="+mn-ea"/>
                <a:cs typeface="+mn-cs"/>
              </a:rPr>
              <a:t>ПОВЕДЕ́НИЯ</a:t>
            </a:r>
            <a:r>
              <a:rPr lang="ru-RU" b="1" kern="10" spc="-360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chemeClr val="accent1">
                    <a:lumMod val="75000"/>
                  </a:schemeClr>
                </a:solidFill>
                <a:latin typeface="Century" panose="02040604050505020304" pitchFamily="18" charset="0"/>
                <a:ea typeface="+mn-ea"/>
                <a:cs typeface="+mn-cs"/>
              </a:rPr>
              <a:t> </a:t>
            </a:r>
            <a:br>
              <a:rPr lang="ru-RU" b="1" kern="10" spc="-360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chemeClr val="accent1">
                    <a:lumMod val="75000"/>
                  </a:schemeClr>
                </a:solidFill>
                <a:latin typeface="Century" panose="02040604050505020304" pitchFamily="18" charset="0"/>
                <a:ea typeface="+mn-ea"/>
                <a:cs typeface="+mn-cs"/>
              </a:rPr>
            </a:br>
            <a:r>
              <a:rPr lang="ru-RU" b="1" kern="10" spc="-360" dirty="0" smtClean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4F81BD">
                    <a:lumMod val="75000"/>
                  </a:srgbClr>
                </a:solidFill>
                <a:latin typeface="Century" panose="02040604050505020304" pitchFamily="18" charset="0"/>
              </a:rPr>
              <a:t>ВО</a:t>
            </a:r>
            <a:r>
              <a:rPr lang="ru-RU" b="1" kern="10" spc="-360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4F81BD">
                    <a:lumMod val="75000"/>
                  </a:srgbClr>
                </a:solidFill>
                <a:latin typeface="Century" panose="02040604050505020304" pitchFamily="18" charset="0"/>
              </a:rPr>
              <a:t>  </a:t>
            </a:r>
            <a:r>
              <a:rPr lang="ru-RU" b="1" kern="10" spc="-360" dirty="0" smtClean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4F81BD">
                    <a:lumMod val="75000"/>
                  </a:srgbClr>
                </a:solidFill>
                <a:latin typeface="Century" panose="02040604050505020304" pitchFamily="18" charset="0"/>
              </a:rPr>
              <a:t>ВРЕМЯ</a:t>
            </a:r>
            <a:r>
              <a:rPr lang="ru-RU" b="1" kern="10" spc="-360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4F81BD">
                    <a:lumMod val="75000"/>
                  </a:srgbClr>
                </a:solidFill>
                <a:latin typeface="Century" panose="02040604050505020304" pitchFamily="18" charset="0"/>
              </a:rPr>
              <a:t/>
            </a:r>
            <a:br>
              <a:rPr lang="ru-RU" b="1" kern="10" spc="-360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4F81BD">
                    <a:lumMod val="75000"/>
                  </a:srgbClr>
                </a:solidFill>
                <a:latin typeface="Century" panose="02040604050505020304" pitchFamily="18" charset="0"/>
              </a:rPr>
            </a:br>
            <a:r>
              <a:rPr lang="ru-RU" b="1" kern="10" spc="-360" dirty="0" smtClean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4F81BD">
                    <a:lumMod val="75000"/>
                  </a:srgbClr>
                </a:solidFill>
                <a:latin typeface="Century" panose="02040604050505020304" pitchFamily="18" charset="0"/>
              </a:rPr>
              <a:t>ЗИ́МНИХ   КАНИ́КУЛ </a:t>
            </a:r>
            <a:br>
              <a:rPr lang="ru-RU" b="1" kern="10" spc="-360" dirty="0" smtClean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4F81BD">
                    <a:lumMod val="75000"/>
                  </a:srgbClr>
                </a:solidFill>
                <a:latin typeface="Century" panose="02040604050505020304" pitchFamily="18" charset="0"/>
              </a:rPr>
            </a:br>
            <a:r>
              <a:rPr lang="ru-RU" b="1" kern="10" spc="-360" dirty="0" smtClean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4F81BD">
                    <a:lumMod val="75000"/>
                  </a:srgbClr>
                </a:solidFill>
                <a:latin typeface="Century" panose="02040604050505020304" pitchFamily="18" charset="0"/>
              </a:rPr>
              <a:t> И   НОВОГО́ДНИХ </a:t>
            </a:r>
            <a:br>
              <a:rPr lang="ru-RU" b="1" kern="10" spc="-360" dirty="0" smtClean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4F81BD">
                    <a:lumMod val="75000"/>
                  </a:srgbClr>
                </a:solidFill>
                <a:latin typeface="Century" panose="02040604050505020304" pitchFamily="18" charset="0"/>
              </a:rPr>
            </a:br>
            <a:r>
              <a:rPr lang="ru-RU" b="1" kern="10" spc="-360" dirty="0" smtClean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4F81BD">
                    <a:lumMod val="75000"/>
                  </a:srgbClr>
                </a:solidFill>
                <a:latin typeface="Century" panose="02040604050505020304" pitchFamily="18" charset="0"/>
              </a:rPr>
              <a:t>ПРА́ЗДНИКОВ</a:t>
            </a:r>
            <a:r>
              <a:rPr lang="ru-RU" b="1" kern="10" spc="-360" dirty="0" smtClean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+mn-ea"/>
                <a:cs typeface="+mn-cs"/>
              </a:rPr>
              <a:t/>
            </a:r>
            <a:br>
              <a:rPr lang="ru-RU" b="1" kern="10" spc="-360" dirty="0" smtClean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+mn-ea"/>
                <a:cs typeface="+mn-cs"/>
              </a:rPr>
            </a:br>
            <a:r>
              <a:rPr lang="ru-RU" b="1" kern="10" spc="-360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+mn-ea"/>
                <a:cs typeface="+mn-cs"/>
              </a:rPr>
              <a:t/>
            </a:r>
            <a:br>
              <a:rPr lang="ru-RU" b="1" kern="10" spc="-360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+mn-ea"/>
                <a:cs typeface="+mn-cs"/>
              </a:rPr>
            </a:br>
            <a:r>
              <a:rPr lang="ru-RU" sz="6600" b="1" kern="10" spc="-360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chemeClr val="accent1">
                    <a:lumMod val="75000"/>
                  </a:schemeClr>
                </a:solidFill>
                <a:latin typeface="Times New Roman"/>
                <a:ea typeface="+mn-ea"/>
                <a:cs typeface="+mn-cs"/>
              </a:rPr>
              <a:t/>
            </a:r>
            <a:br>
              <a:rPr lang="ru-RU" sz="6600" b="1" kern="10" spc="-360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chemeClr val="accent1">
                    <a:lumMod val="75000"/>
                  </a:schemeClr>
                </a:solidFill>
                <a:latin typeface="Times New Roman"/>
                <a:ea typeface="+mn-ea"/>
                <a:cs typeface="+mn-cs"/>
              </a:rPr>
            </a:b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7" t="8677" r="4546" b="2811"/>
          <a:stretch/>
        </p:blipFill>
        <p:spPr>
          <a:xfrm>
            <a:off x="6804248" y="2852936"/>
            <a:ext cx="2131770" cy="276359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7" t="8677" r="4546" b="2811"/>
          <a:stretch/>
        </p:blipFill>
        <p:spPr>
          <a:xfrm flipH="1">
            <a:off x="251520" y="2830249"/>
            <a:ext cx="2312640" cy="2763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430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116632"/>
            <a:ext cx="48965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7030A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Советы Снеговика</a:t>
            </a:r>
            <a:endParaRPr lang="ru-RU" sz="3200" dirty="0">
              <a:solidFill>
                <a:srgbClr val="7030A0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51520" y="692696"/>
            <a:ext cx="338437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Только после плотного завтрака или обеда можно выходить на улицу в сильный мороз.</a:t>
            </a:r>
            <a:endParaRPr lang="ru-RU" sz="2000" dirty="0"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7" t="8677" r="4546" b="2811"/>
          <a:stretch/>
        </p:blipFill>
        <p:spPr>
          <a:xfrm>
            <a:off x="3748081" y="3312966"/>
            <a:ext cx="1647837" cy="213623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79512" y="2204864"/>
            <a:ext cx="3816424" cy="193899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000" b="1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000" b="1" dirty="0" smtClean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сильные морозы — нужно постоянно двигаться. Нельзя стоять на одном месте, тем более прислоняться или садиться на  металлические предметы. </a:t>
            </a:r>
            <a:endParaRPr lang="ru-RU" sz="2000" dirty="0"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78154" y="4451633"/>
            <a:ext cx="4069810" cy="224676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dirty="0" smtClean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сильные </a:t>
            </a:r>
            <a:r>
              <a:rPr lang="ru-RU" sz="2000" b="1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морозы — нужно тепло одеваться. Чтобы руки оставались теплыми, носите варежки, а не перчатки, обувайте теплую </a:t>
            </a:r>
            <a:r>
              <a:rPr lang="ru-RU" sz="2000" b="1" dirty="0" smtClean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обувь</a:t>
            </a:r>
            <a:r>
              <a:rPr lang="ru-RU" sz="2000" b="1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 на голове должен </a:t>
            </a:r>
            <a:r>
              <a:rPr lang="ru-RU" sz="2000" b="1" dirty="0" smtClean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быть тёплая шапка. </a:t>
            </a:r>
            <a:endParaRPr lang="ru-RU" sz="2400" dirty="0"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F:\2 кл 2020-2021\фото 2 кл 2020-2021 уч год\фото 2 кл\IMG-20210210-WA001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58"/>
          <a:stretch/>
        </p:blipFill>
        <p:spPr bwMode="auto">
          <a:xfrm>
            <a:off x="5580112" y="4381081"/>
            <a:ext cx="3240360" cy="2200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:\2 кл 2020-2021\фото 2 кл 2020-2021 уч год\фото 2 кл\IMG-20210302-WA000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88" t="10999" r="6728" b="13644"/>
          <a:stretch/>
        </p:blipFill>
        <p:spPr bwMode="auto">
          <a:xfrm>
            <a:off x="5561529" y="2152431"/>
            <a:ext cx="3047972" cy="2043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F:\2 кл 2020-2021\фото 2 кл 2020-2021 уч год\фото 2 кл\20201119_14052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50406"/>
            <a:ext cx="2300276" cy="1725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F:\2 кл 2020-2021\фото 2 кл 2020-2021 уч год\фото 2 кл\20200923_164126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77" t="30694" r="49365" b="6700"/>
          <a:stretch/>
        </p:blipFill>
        <p:spPr bwMode="auto">
          <a:xfrm>
            <a:off x="4572000" y="300545"/>
            <a:ext cx="1461893" cy="1684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8423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>
              <a:spcBef>
                <a:spcPts val="0"/>
              </a:spcBef>
            </a:pPr>
            <a:r>
              <a:rPr lang="ru-RU" sz="3200" dirty="0">
                <a:solidFill>
                  <a:srgbClr val="8064A2">
                    <a:lumMod val="75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3200" dirty="0">
                <a:solidFill>
                  <a:srgbClr val="8064A2">
                    <a:lumMod val="75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altLang="ru-RU" sz="4000" b="1" dirty="0" err="1" smtClean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Переохлажде́ние</a:t>
            </a:r>
            <a:r>
              <a:rPr lang="ru-RU" altLang="ru-RU" sz="4000" b="1" dirty="0" smtClean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и </a:t>
            </a:r>
            <a:r>
              <a:rPr lang="ru-RU" altLang="ja-JP" sz="4000" b="1" dirty="0" smtClean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ru-RU" altLang="ja-JP" sz="4000" b="1" dirty="0" err="1">
                <a:latin typeface="Cambria" panose="02040503050406030204" pitchFamily="18" charset="0"/>
                <a:cs typeface="Arial" panose="020B0604020202020204" pitchFamily="34" charset="0"/>
              </a:rPr>
              <a:t>о</a:t>
            </a:r>
            <a:r>
              <a:rPr lang="ru-RU" altLang="ja-JP" sz="4000" b="1" dirty="0" err="1" smtClean="0">
                <a:latin typeface="Cambria" panose="02040503050406030204" pitchFamily="18" charset="0"/>
                <a:cs typeface="Arial" panose="020B0604020202020204" pitchFamily="34" charset="0"/>
              </a:rPr>
              <a:t>бмороже́ние</a:t>
            </a:r>
            <a:r>
              <a:rPr lang="ru-RU" altLang="ja-JP" sz="4000" b="1" dirty="0" smtClean="0">
                <a:latin typeface="Cambria" panose="02040503050406030204" pitchFamily="18" charset="0"/>
                <a:cs typeface="Arial" panose="020B0604020202020204" pitchFamily="34" charset="0"/>
              </a:rPr>
              <a:t>              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990614"/>
            <a:ext cx="5180136" cy="272641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Пришла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Calibri"/>
                <a:cs typeface="Times New Roman" pitchFamily="18" charset="0"/>
              </a:rPr>
              <a:t>́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зима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Треща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  <a:latin typeface="Calibri"/>
                <a:cs typeface="Times New Roman" pitchFamily="18" charset="0"/>
              </a:rPr>
              <a:t>́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моро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  <a:latin typeface="Calibri"/>
                <a:cs typeface="Times New Roman" pitchFamily="18" charset="0"/>
              </a:rPr>
              <a:t>́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зы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sz="2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щи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  <a:latin typeface="Calibri"/>
                <a:cs typeface="Times New Roman" pitchFamily="18" charset="0"/>
              </a:rPr>
              <a:t>́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плет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уши,щёки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нос.</a:t>
            </a:r>
            <a:br>
              <a:rPr lang="ru-RU" sz="2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Оде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  <a:latin typeface="Calibri"/>
                <a:cs typeface="Times New Roman" pitchFamily="18" charset="0"/>
              </a:rPr>
              <a:t>́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нься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лу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  <a:latin typeface="Calibri"/>
                <a:cs typeface="Times New Roman" pitchFamily="18" charset="0"/>
              </a:rPr>
              <a:t>́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чше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потепле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  <a:latin typeface="Calibri"/>
                <a:cs typeface="Times New Roman" pitchFamily="18" charset="0"/>
              </a:rPr>
              <a:t>́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е</a:t>
            </a: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br>
              <a:rPr lang="ru-RU" sz="2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Чтоб 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  <a:latin typeface="Calibri"/>
                <a:cs typeface="Times New Roman" pitchFamily="18" charset="0"/>
              </a:rPr>
              <a:t>́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чень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си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  <a:latin typeface="Calibri"/>
                <a:cs typeface="Times New Roman" pitchFamily="18" charset="0"/>
              </a:rPr>
              <a:t>́</a:t>
            </a:r>
            <a:r>
              <a:rPr lang="ru-RU" sz="2000" dirty="0" err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льно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не замёрз. </a:t>
            </a:r>
            <a:endParaRPr lang="ru-RU" sz="20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" name="Содержимое 3" descr="58144_html_1f67a9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0699" y="1052736"/>
            <a:ext cx="1238944" cy="1902186"/>
          </a:xfrm>
          <a:prstGeom prst="rect">
            <a:avLst/>
          </a:prstGeom>
        </p:spPr>
      </p:pic>
      <p:pic>
        <p:nvPicPr>
          <p:cNvPr id="5" name="Picture 2" descr="Moro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124744"/>
            <a:ext cx="1789578" cy="194285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F:\2 кл 2020-2021\фото 2 кл 2020-2021 уч год\фото 2 кл\IMG-20210210-WA001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309" y="4221088"/>
            <a:ext cx="3002601" cy="225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755576" y="3429001"/>
            <a:ext cx="7992889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ja-JP" sz="2000" b="1" dirty="0" smtClean="0">
                <a:latin typeface="Century" panose="02040604050505020304" pitchFamily="18" charset="0"/>
                <a:cs typeface="Times New Roman" panose="02020603050405020304" pitchFamily="18" charset="0"/>
              </a:rPr>
              <a:t>Первая помощь при переохлаждении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ru-RU" altLang="ja-JP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Доставить </a:t>
            </a:r>
            <a:r>
              <a:rPr lang="ru-RU" altLang="ja-JP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пострадавшего в помещение и постараться согреть.. 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659787" y="4144144"/>
            <a:ext cx="288712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ru-RU" altLang="ja-JP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Дать тёплое сладкое питьё или пищу с большим содержанием сахара. </a:t>
            </a: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932040" y="5144418"/>
            <a:ext cx="362878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обморожении лица</a:t>
            </a:r>
            <a:endParaRPr lang="ru-RU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83968" y="5587577"/>
            <a:ext cx="48600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Уши, щеки и нос можно согревать теплыми ладонями 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,ни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коем случае не растирать!</a:t>
            </a:r>
            <a:endParaRPr lang="ru-RU" dirty="0"/>
          </a:p>
        </p:txBody>
      </p:sp>
      <p:pic>
        <p:nvPicPr>
          <p:cNvPr id="11" name="Рисунок 10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7" t="3700" r="7261" b="7222"/>
          <a:stretch/>
        </p:blipFill>
        <p:spPr>
          <a:xfrm>
            <a:off x="7131541" y="3850557"/>
            <a:ext cx="1871158" cy="129386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200109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91264" cy="724435"/>
          </a:xfrm>
        </p:spPr>
        <p:txBody>
          <a:bodyPr>
            <a:normAutofit/>
          </a:bodyPr>
          <a:lstStyle/>
          <a:p>
            <a:r>
              <a:rPr lang="ru-RU" altLang="ru-RU" sz="3200" b="1" dirty="0" err="1" smtClean="0">
                <a:latin typeface="Cambria" panose="02040503050406030204" pitchFamily="18" charset="0"/>
              </a:rPr>
              <a:t>Береги́сь</a:t>
            </a:r>
            <a:r>
              <a:rPr lang="ru-RU" altLang="ru-RU" sz="3200" b="1" dirty="0" smtClean="0">
                <a:latin typeface="Cambria" panose="02040503050406030204" pitchFamily="18" charset="0"/>
              </a:rPr>
              <a:t> </a:t>
            </a:r>
            <a:r>
              <a:rPr lang="ru-RU" altLang="ru-RU" sz="3200" b="1" dirty="0" err="1" smtClean="0">
                <a:latin typeface="Cambria" panose="02040503050406030204" pitchFamily="18" charset="0"/>
              </a:rPr>
              <a:t>сосу́лек</a:t>
            </a:r>
            <a:r>
              <a:rPr lang="ru-RU" altLang="ru-RU" sz="3200" b="1" dirty="0" smtClean="0">
                <a:latin typeface="Cambria" panose="02040503050406030204" pitchFamily="18" charset="0"/>
              </a:rPr>
              <a:t> !</a:t>
            </a:r>
            <a:endParaRPr lang="ru-RU" sz="3200" dirty="0">
              <a:latin typeface="Cambria" panose="020405030504060302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751729" y="6297307"/>
            <a:ext cx="30560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000" b="1" dirty="0" err="1" smtClean="0">
                <a:latin typeface="Times New Roman" pitchFamily="18" charset="0"/>
                <a:cs typeface="Times New Roman" pitchFamily="18" charset="0"/>
              </a:rPr>
              <a:t>Сосу</a:t>
            </a:r>
            <a:r>
              <a:rPr lang="ru-RU" altLang="ru-RU" sz="2000" b="1" dirty="0" err="1" smtClean="0">
                <a:latin typeface="Calibri"/>
                <a:cs typeface="Times New Roman" pitchFamily="18" charset="0"/>
              </a:rPr>
              <a:t>́</a:t>
            </a:r>
            <a:r>
              <a:rPr lang="ru-RU" altLang="ru-RU" sz="2000" b="1" dirty="0" err="1" smtClean="0">
                <a:latin typeface="Times New Roman" pitchFamily="18" charset="0"/>
                <a:cs typeface="Times New Roman" pitchFamily="18" charset="0"/>
              </a:rPr>
              <a:t>льки</a:t>
            </a:r>
            <a:r>
              <a:rPr lang="ru-RU" alt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>
                <a:latin typeface="Times New Roman" pitchFamily="18" charset="0"/>
                <a:cs typeface="Times New Roman" pitchFamily="18" charset="0"/>
              </a:rPr>
              <a:t>есть нельзя</a:t>
            </a:r>
            <a:r>
              <a:rPr lang="ru-RU" altLang="ru-RU" dirty="0">
                <a:latin typeface="Times New Roman" pitchFamily="18" charset="0"/>
                <a:cs typeface="Times New Roman" pitchFamily="18" charset="0"/>
              </a:rPr>
              <a:t>!</a:t>
            </a:r>
            <a:endParaRPr lang="ru-RU" altLang="ru-RU" dirty="0"/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1729" y="3429000"/>
            <a:ext cx="2949207" cy="2961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Содержимое 3" descr="http://detsadmickeymouse.ru/PTISI/ff3.jpg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512" y="1328755"/>
            <a:ext cx="5259704" cy="4968552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5761622" y="1412776"/>
            <a:ext cx="313085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dirty="0"/>
              <a:t>Нужно ходить </a:t>
            </a:r>
            <a:r>
              <a:rPr lang="ru-RU" altLang="ru-RU" dirty="0" err="1" smtClean="0"/>
              <a:t>посереди</a:t>
            </a:r>
            <a:r>
              <a:rPr lang="ru-RU" altLang="ru-RU" dirty="0" err="1" smtClean="0">
                <a:latin typeface="Calibri"/>
              </a:rPr>
              <a:t>́</a:t>
            </a:r>
            <a:r>
              <a:rPr lang="ru-RU" altLang="ru-RU" dirty="0" err="1" smtClean="0"/>
              <a:t>не</a:t>
            </a:r>
            <a:r>
              <a:rPr lang="ru-RU" altLang="ru-RU" dirty="0" smtClean="0"/>
              <a:t> </a:t>
            </a:r>
            <a:r>
              <a:rPr lang="ru-RU" altLang="ru-RU" dirty="0"/>
              <a:t>тротуара, подальше от крыш домов. </a:t>
            </a:r>
            <a:endParaRPr lang="ru-RU" altLang="ru-RU" dirty="0" smtClean="0"/>
          </a:p>
          <a:p>
            <a:r>
              <a:rPr lang="ru-RU" altLang="ru-RU" dirty="0" smtClean="0"/>
              <a:t>Ведь </a:t>
            </a:r>
            <a:r>
              <a:rPr lang="ru-RU" altLang="ru-RU" dirty="0"/>
              <a:t>с крыши дома может упасть большая глыба снега вместе с </a:t>
            </a:r>
            <a:r>
              <a:rPr lang="ru-RU" altLang="ru-RU" dirty="0" smtClean="0"/>
              <a:t>сосульками.</a:t>
            </a:r>
            <a:endParaRPr lang="ru-RU" altLang="ru-RU" dirty="0"/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609600" y="548680"/>
            <a:ext cx="8229600" cy="10213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ru-RU" sz="3200" dirty="0" smtClean="0">
                <a:solidFill>
                  <a:srgbClr val="8064A2">
                    <a:lumMod val="75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solidFill>
                  <a:srgbClr val="8064A2">
                    <a:lumMod val="75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3200" dirty="0" smtClean="0">
                <a:solidFill>
                  <a:srgbClr val="8064A2">
                    <a:lumMod val="75000"/>
                  </a:srgb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́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00109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:\Documents and Settings\Александр\Рабочий стол\1080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08" r="25566"/>
          <a:stretch/>
        </p:blipFill>
        <p:spPr bwMode="auto">
          <a:xfrm>
            <a:off x="767254" y="4356627"/>
            <a:ext cx="1232819" cy="1633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0"/>
          <p:cNvPicPr>
            <a:picLocks noChangeAspect="1" noChangeArrowheads="1"/>
          </p:cNvPicPr>
          <p:nvPr/>
        </p:nvPicPr>
        <p:blipFill rotWithShape="1">
          <a:blip r:embed="rId3">
            <a:lum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98" t="3636" r="1192" b="3162"/>
          <a:stretch/>
        </p:blipFill>
        <p:spPr bwMode="auto">
          <a:xfrm>
            <a:off x="6391628" y="4293096"/>
            <a:ext cx="2576698" cy="1668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5496" y="836712"/>
            <a:ext cx="8856984" cy="504056"/>
          </a:xfrm>
        </p:spPr>
        <p:txBody>
          <a:bodyPr rtlCol="0">
            <a:normAutofit fontScale="90000"/>
          </a:bodyPr>
          <a:lstStyle/>
          <a:p>
            <a:pPr>
              <a:defRPr/>
            </a:pPr>
            <a:r>
              <a:rPr lang="ru-RU" sz="3600" b="1" dirty="0" err="1" smtClean="0">
                <a:solidFill>
                  <a:prstClr val="black"/>
                </a:solidFill>
                <a:latin typeface="Cambria" panose="02040503050406030204" pitchFamily="18" charset="0"/>
              </a:rPr>
              <a:t>непро́чный</a:t>
            </a:r>
            <a:r>
              <a:rPr lang="ru-RU" sz="3600" b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ru-RU" sz="3600" b="1" dirty="0">
                <a:solidFill>
                  <a:prstClr val="black"/>
                </a:solidFill>
                <a:latin typeface="Cambria" panose="02040503050406030204" pitchFamily="18" charset="0"/>
              </a:rPr>
              <a:t>и </a:t>
            </a:r>
            <a:r>
              <a:rPr lang="ru-RU" sz="3600" b="1" dirty="0" err="1" smtClean="0">
                <a:solidFill>
                  <a:prstClr val="black"/>
                </a:solidFill>
                <a:latin typeface="Cambria" panose="02040503050406030204" pitchFamily="18" charset="0"/>
              </a:rPr>
              <a:t>то́нкий</a:t>
            </a:r>
            <a:r>
              <a:rPr lang="ru-RU" sz="3600" b="1" dirty="0" smtClean="0">
                <a:solidFill>
                  <a:prstClr val="black"/>
                </a:solidFill>
                <a:latin typeface="Cambria" panose="02040503050406030204" pitchFamily="18" charset="0"/>
              </a:rPr>
              <a:t> лёд на реке.</a:t>
            </a:r>
            <a:r>
              <a:rPr lang="ru-RU" sz="3600" b="1" dirty="0" smtClean="0">
                <a:solidFill>
                  <a:prstClr val="black"/>
                </a:solidFill>
              </a:rPr>
              <a:t/>
            </a:r>
            <a:br>
              <a:rPr lang="ru-RU" sz="3600" b="1" dirty="0" smtClean="0">
                <a:solidFill>
                  <a:prstClr val="black"/>
                </a:solidFill>
              </a:rPr>
            </a:br>
            <a:r>
              <a:rPr lang="ru-RU" sz="3600" b="1" dirty="0">
                <a:solidFill>
                  <a:prstClr val="black"/>
                </a:solidFill>
              </a:rPr>
              <a:t/>
            </a:r>
            <a:br>
              <a:rPr lang="ru-RU" sz="3600" b="1" dirty="0">
                <a:solidFill>
                  <a:prstClr val="black"/>
                </a:solidFill>
              </a:rPr>
            </a:br>
            <a:endParaRPr lang="ru-RU" sz="3600" dirty="0" smtClean="0"/>
          </a:p>
        </p:txBody>
      </p:sp>
      <p:pic>
        <p:nvPicPr>
          <p:cNvPr id="5" name="Picture 11"/>
          <p:cNvPicPr>
            <a:picLocks noChangeAspect="1" noChangeArrowheads="1"/>
          </p:cNvPicPr>
          <p:nvPr/>
        </p:nvPicPr>
        <p:blipFill rotWithShape="1">
          <a:blip r:embed="rId4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50" t="35960" r="9211" b="1692"/>
          <a:stretch/>
        </p:blipFill>
        <p:spPr bwMode="auto">
          <a:xfrm>
            <a:off x="6532639" y="2110843"/>
            <a:ext cx="2301851" cy="1675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123727" y="3161850"/>
            <a:ext cx="417646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ru-RU" altLang="ru-RU" sz="2000" dirty="0">
                <a:latin typeface="Cambria" panose="02040503050406030204" pitchFamily="18" charset="0"/>
              </a:rPr>
              <a:t>На  льду  водоёмов  под  снегом  могут  быть  </a:t>
            </a:r>
          </a:p>
          <a:p>
            <a:pPr algn="ctr">
              <a:spcBef>
                <a:spcPct val="0"/>
              </a:spcBef>
            </a:pPr>
            <a:r>
              <a:rPr lang="ru-RU" altLang="ru-RU" sz="2000" dirty="0">
                <a:latin typeface="Cambria" panose="02040503050406030204" pitchFamily="18" charset="0"/>
              </a:rPr>
              <a:t>глубокие   трещины   и   разломы</a:t>
            </a:r>
            <a:r>
              <a:rPr lang="ru-RU" altLang="ru-RU" dirty="0"/>
              <a:t>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000073" y="2194509"/>
            <a:ext cx="430011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altLang="ru-RU" sz="2000" dirty="0">
                <a:latin typeface="Cambria" panose="02040503050406030204" pitchFamily="18" charset="0"/>
              </a:rPr>
              <a:t>Нельзя ходить  рядом  с  трещинами</a:t>
            </a:r>
            <a:endParaRPr lang="ru-RU" sz="2000" dirty="0">
              <a:latin typeface="Cambria" panose="02040503050406030204" pitchFamily="18" charset="0"/>
            </a:endParaRPr>
          </a:p>
        </p:txBody>
      </p:sp>
      <p:pic>
        <p:nvPicPr>
          <p:cNvPr id="10243" name="Picture 10"/>
          <p:cNvPicPr>
            <a:picLocks noChangeAspect="1" noChangeArrowheads="1"/>
          </p:cNvPicPr>
          <p:nvPr/>
        </p:nvPicPr>
        <p:blipFill>
          <a:blip r:embed="rId5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5" t="3662" r="1193" b="2469"/>
          <a:stretch>
            <a:fillRect/>
          </a:stretch>
        </p:blipFill>
        <p:spPr bwMode="auto">
          <a:xfrm>
            <a:off x="2977838" y="4437112"/>
            <a:ext cx="2817198" cy="1637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" descr="effe52b2227b1454da753c4755634cb6"/>
          <p:cNvPicPr>
            <a:picLocks noGrp="1"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211582" y="2091997"/>
            <a:ext cx="1788491" cy="174814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51520" y="1412777"/>
            <a:ext cx="85689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Меры </a:t>
            </a:r>
            <a:r>
              <a:rPr lang="ru-RU" b="1" dirty="0" err="1"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безопа</a:t>
            </a:r>
            <a:r>
              <a:rPr lang="ru-RU" b="1" dirty="0" err="1">
                <a:solidFill>
                  <a:srgbClr val="C00000"/>
                </a:solidFill>
                <a:cs typeface="Arial" pitchFamily="34" charset="0"/>
              </a:rPr>
              <a:t>́</a:t>
            </a:r>
            <a:r>
              <a:rPr lang="ru-RU" b="1" dirty="0" err="1"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сности</a:t>
            </a:r>
            <a:r>
              <a:rPr lang="ru-RU" b="1" dirty="0"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 и </a:t>
            </a:r>
            <a:r>
              <a:rPr lang="ru-RU" b="1" dirty="0" err="1"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пра</a:t>
            </a:r>
            <a:r>
              <a:rPr lang="ru-RU" b="1" dirty="0" err="1">
                <a:solidFill>
                  <a:srgbClr val="C00000"/>
                </a:solidFill>
                <a:cs typeface="Arial" pitchFamily="34" charset="0"/>
              </a:rPr>
              <a:t>́</a:t>
            </a:r>
            <a:r>
              <a:rPr lang="ru-RU" b="1" dirty="0" err="1"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вила</a:t>
            </a:r>
            <a:r>
              <a:rPr lang="ru-RU" b="1" dirty="0"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 </a:t>
            </a:r>
            <a:r>
              <a:rPr lang="ru-RU" b="1" dirty="0" err="1"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поведе</a:t>
            </a:r>
            <a:r>
              <a:rPr lang="ru-RU" b="1" dirty="0" err="1">
                <a:solidFill>
                  <a:srgbClr val="C00000"/>
                </a:solidFill>
                <a:cs typeface="Arial" pitchFamily="34" charset="0"/>
              </a:rPr>
              <a:t>́</a:t>
            </a:r>
            <a:r>
              <a:rPr lang="ru-RU" b="1" dirty="0" err="1"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ния</a:t>
            </a:r>
            <a:r>
              <a:rPr lang="ru-RU" b="1" dirty="0"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 на льду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02881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2950" y="233988"/>
            <a:ext cx="6603086" cy="850106"/>
          </a:xfrm>
        </p:spPr>
        <p:txBody>
          <a:bodyPr>
            <a:normAutofit/>
          </a:bodyPr>
          <a:lstStyle/>
          <a:p>
            <a:r>
              <a:rPr lang="ru-RU" sz="3200" b="1" dirty="0" err="1" smtClean="0">
                <a:latin typeface="Cambria" panose="02040503050406030204" pitchFamily="18" charset="0"/>
              </a:rPr>
              <a:t>Безопа</a:t>
            </a:r>
            <a:r>
              <a:rPr lang="ru-RU" sz="3200" b="1" dirty="0" err="1" smtClean="0">
                <a:latin typeface="Calibri"/>
              </a:rPr>
              <a:t>́</a:t>
            </a:r>
            <a:r>
              <a:rPr lang="ru-RU" sz="3200" b="1" dirty="0" err="1" smtClean="0">
                <a:latin typeface="Cambria" panose="02040503050406030204" pitchFamily="18" charset="0"/>
              </a:rPr>
              <a:t>сность</a:t>
            </a:r>
            <a:r>
              <a:rPr lang="ru-RU" sz="3200" b="1" dirty="0" smtClean="0">
                <a:latin typeface="Cambria" panose="02040503050406030204" pitchFamily="18" charset="0"/>
              </a:rPr>
              <a:t> </a:t>
            </a:r>
            <a:r>
              <a:rPr lang="ru-RU" sz="3200" b="1" dirty="0">
                <a:latin typeface="Cambria" panose="02040503050406030204" pitchFamily="18" charset="0"/>
              </a:rPr>
              <a:t>на </a:t>
            </a:r>
            <a:r>
              <a:rPr lang="ru-RU" sz="3200" b="1" dirty="0" smtClean="0">
                <a:latin typeface="Cambria" panose="02040503050406030204" pitchFamily="18" charset="0"/>
              </a:rPr>
              <a:t>дороге.</a:t>
            </a:r>
            <a:endParaRPr lang="ru-RU" sz="3200" dirty="0">
              <a:latin typeface="Cambria" panose="02040503050406030204" pitchFamily="18" charset="0"/>
            </a:endParaRPr>
          </a:p>
        </p:txBody>
      </p:sp>
      <p:pic>
        <p:nvPicPr>
          <p:cNvPr id="5" name="Picture 2" descr="http://www.orsksvetofor.ru/wp-content/uploads/2014/01/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18" y="4527391"/>
            <a:ext cx="2441166" cy="2146081"/>
          </a:xfrm>
          <a:prstGeom prst="rect">
            <a:avLst/>
          </a:prstGeom>
          <a:noFill/>
          <a:ln w="38100">
            <a:solidFill>
              <a:srgbClr val="002060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6" descr="Как сделать зимнюю горку для детей на дач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8" descr="Как сделать зимнюю горку для детей на даче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135430" y="1699647"/>
            <a:ext cx="616476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/>
              <a:t> </a:t>
            </a:r>
            <a:r>
              <a:rPr lang="ru-RU" sz="2000" dirty="0">
                <a:latin typeface="Cambria" panose="02040503050406030204" pitchFamily="18" charset="0"/>
              </a:rPr>
              <a:t>П</a:t>
            </a:r>
            <a:r>
              <a:rPr lang="ru-RU" sz="2000" dirty="0" smtClean="0">
                <a:latin typeface="Cambria" panose="02040503050406030204" pitchFamily="18" charset="0"/>
              </a:rPr>
              <a:t>ереходить </a:t>
            </a:r>
            <a:r>
              <a:rPr lang="ru-RU" sz="2000" dirty="0">
                <a:latin typeface="Cambria" panose="02040503050406030204" pitchFamily="18" charset="0"/>
              </a:rPr>
              <a:t>дорогу </a:t>
            </a:r>
            <a:r>
              <a:rPr lang="ru-RU" sz="2000" dirty="0" smtClean="0">
                <a:latin typeface="Cambria" panose="02040503050406030204" pitchFamily="18" charset="0"/>
              </a:rPr>
              <a:t>по пешеходному переходу (зебре),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000" dirty="0">
                <a:latin typeface="Cambria" panose="02040503050406030204" pitchFamily="18" charset="0"/>
              </a:rPr>
              <a:t>П</a:t>
            </a:r>
            <a:r>
              <a:rPr lang="ru-RU" sz="2000" dirty="0" smtClean="0">
                <a:latin typeface="Cambria" panose="02040503050406030204" pitchFamily="18" charset="0"/>
              </a:rPr>
              <a:t>режде </a:t>
            </a:r>
            <a:r>
              <a:rPr lang="ru-RU" sz="2000" dirty="0">
                <a:latin typeface="Cambria" panose="02040503050406030204" pitchFamily="18" charset="0"/>
              </a:rPr>
              <a:t>чем переходить дорогу нужно посмотреть по сторонам и убедиться</a:t>
            </a:r>
            <a:r>
              <a:rPr lang="ru-RU" sz="2000" dirty="0" smtClean="0">
                <a:latin typeface="Cambria" panose="02040503050406030204" pitchFamily="18" charset="0"/>
              </a:rPr>
              <a:t>,</a:t>
            </a:r>
          </a:p>
          <a:p>
            <a:r>
              <a:rPr lang="ru-RU" sz="2000" dirty="0" smtClean="0">
                <a:latin typeface="Cambria" panose="02040503050406030204" pitchFamily="18" charset="0"/>
              </a:rPr>
              <a:t> что нет машин.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000" dirty="0" smtClean="0">
                <a:latin typeface="Cambria" panose="02040503050406030204" pitchFamily="18" charset="0"/>
              </a:rPr>
              <a:t> Переходите </a:t>
            </a:r>
            <a:r>
              <a:rPr lang="ru-RU" sz="2000" dirty="0">
                <a:latin typeface="Cambria" panose="02040503050406030204" pitchFamily="18" charset="0"/>
              </a:rPr>
              <a:t>дорогу только</a:t>
            </a:r>
          </a:p>
          <a:p>
            <a:r>
              <a:rPr lang="ru-RU" sz="2000" dirty="0">
                <a:latin typeface="Cambria" panose="02040503050406030204" pitchFamily="18" charset="0"/>
              </a:rPr>
              <a:t> на зелёный сигнал </a:t>
            </a:r>
            <a:r>
              <a:rPr lang="ru-RU" sz="2000" dirty="0" smtClean="0">
                <a:latin typeface="Cambria" panose="02040503050406030204" pitchFamily="18" charset="0"/>
              </a:rPr>
              <a:t>светофора.</a:t>
            </a:r>
          </a:p>
          <a:p>
            <a:pPr marL="285750" lvl="0" indent="-285750">
              <a:buFont typeface="Wingdings" panose="05000000000000000000" pitchFamily="2" charset="2"/>
              <a:buChar char="v"/>
            </a:pPr>
            <a:r>
              <a:rPr lang="ru-RU" sz="2000" dirty="0">
                <a:solidFill>
                  <a:prstClr val="black"/>
                </a:solidFill>
                <a:latin typeface="Cambria" panose="02040503050406030204" pitchFamily="18" charset="0"/>
              </a:rPr>
              <a:t>Не играйте вблизи проезжей </a:t>
            </a:r>
            <a:r>
              <a:rPr lang="ru-RU" sz="2000" dirty="0" smtClean="0">
                <a:solidFill>
                  <a:prstClr val="black"/>
                </a:solidFill>
                <a:latin typeface="Cambria" panose="02040503050406030204" pitchFamily="18" charset="0"/>
              </a:rPr>
              <a:t>части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altLang="ru-RU" sz="2000" dirty="0">
                <a:latin typeface="Cambria" panose="02040503050406030204" pitchFamily="18" charset="0"/>
              </a:rPr>
              <a:t>Не катайся на санках и лыжах  вблизи дорог.</a:t>
            </a:r>
            <a:endParaRPr lang="ru-RU" sz="2000" dirty="0">
              <a:latin typeface="Cambria" panose="02040503050406030204" pitchFamily="18" charset="0"/>
            </a:endParaRPr>
          </a:p>
          <a:p>
            <a:pPr lvl="0"/>
            <a:endParaRPr lang="ru-RU" dirty="0">
              <a:solidFill>
                <a:prstClr val="black"/>
              </a:solidFill>
              <a:latin typeface="Cambria" panose="02040503050406030204" pitchFamily="18" charset="0"/>
            </a:endParaRPr>
          </a:p>
          <a:p>
            <a:endParaRPr lang="ru-RU" dirty="0">
              <a:latin typeface="Cambria" panose="02040503050406030204" pitchFamily="18" charset="0"/>
            </a:endParaRPr>
          </a:p>
        </p:txBody>
      </p:sp>
      <p:pic>
        <p:nvPicPr>
          <p:cNvPr id="3090" name="Picture 18" descr="Правила поведения пешеходов на дороге | Разное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43"/>
          <a:stretch/>
        </p:blipFill>
        <p:spPr bwMode="auto">
          <a:xfrm>
            <a:off x="4901210" y="4509120"/>
            <a:ext cx="4031292" cy="2180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5616780" y="1441726"/>
            <a:ext cx="3208374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Гололёд!</a:t>
            </a:r>
            <a:r>
              <a:rPr lang="ru-RU" sz="4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2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</a:p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b="1" dirty="0"/>
          </a:p>
        </p:txBody>
      </p:sp>
      <p:pic>
        <p:nvPicPr>
          <p:cNvPr id="20" name="Рисунок 15" descr="рассказ по картинке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" t="8601" r="2469" b="1949"/>
          <a:stretch>
            <a:fillRect/>
          </a:stretch>
        </p:blipFill>
        <p:spPr bwMode="auto">
          <a:xfrm>
            <a:off x="5292080" y="2103687"/>
            <a:ext cx="3409130" cy="2085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2" name="Picture 20" descr="ПДД зимой для школьников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08" r="11332"/>
          <a:stretch/>
        </p:blipFill>
        <p:spPr bwMode="auto">
          <a:xfrm>
            <a:off x="2771800" y="4527391"/>
            <a:ext cx="1999529" cy="2177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07975" y="976372"/>
            <a:ext cx="695416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err="1" smtClean="0">
                <a:latin typeface="Cambria" panose="02040503050406030204" pitchFamily="18" charset="0"/>
              </a:rPr>
              <a:t>Пра</a:t>
            </a:r>
            <a:r>
              <a:rPr lang="ru-RU" sz="2800" b="1" dirty="0" err="1" smtClean="0">
                <a:latin typeface="Calibri"/>
              </a:rPr>
              <a:t>́</a:t>
            </a:r>
            <a:r>
              <a:rPr lang="ru-RU" sz="2800" b="1" dirty="0" err="1" smtClean="0">
                <a:latin typeface="Cambria" panose="02040503050406030204" pitchFamily="18" charset="0"/>
              </a:rPr>
              <a:t>вила</a:t>
            </a:r>
            <a:r>
              <a:rPr lang="ru-RU" sz="2800" b="1" dirty="0" smtClean="0">
                <a:latin typeface="Cambria" panose="02040503050406030204" pitchFamily="18" charset="0"/>
              </a:rPr>
              <a:t> </a:t>
            </a:r>
            <a:r>
              <a:rPr lang="ru-RU" sz="2800" b="1" dirty="0" err="1" smtClean="0">
                <a:latin typeface="Cambria" panose="02040503050406030204" pitchFamily="18" charset="0"/>
              </a:rPr>
              <a:t>поведе</a:t>
            </a:r>
            <a:r>
              <a:rPr lang="ru-RU" sz="2800" b="1" dirty="0" err="1" smtClean="0">
                <a:latin typeface="Calibri"/>
              </a:rPr>
              <a:t>́</a:t>
            </a:r>
            <a:r>
              <a:rPr lang="ru-RU" sz="2800" b="1" dirty="0" err="1" smtClean="0">
                <a:latin typeface="Cambria" panose="02040503050406030204" pitchFamily="18" charset="0"/>
              </a:rPr>
              <a:t>ния</a:t>
            </a:r>
            <a:r>
              <a:rPr lang="ru-RU" sz="2800" b="1" dirty="0" smtClean="0">
                <a:latin typeface="Cambria" panose="02040503050406030204" pitchFamily="18" charset="0"/>
              </a:rPr>
              <a:t> </a:t>
            </a:r>
            <a:r>
              <a:rPr lang="ru-RU" sz="2800" b="1" dirty="0">
                <a:latin typeface="Cambria" panose="02040503050406030204" pitchFamily="18" charset="0"/>
              </a:rPr>
              <a:t>на </a:t>
            </a:r>
            <a:r>
              <a:rPr lang="ru-RU" sz="2800" b="1" dirty="0" err="1" smtClean="0">
                <a:latin typeface="Cambria" panose="02040503050406030204" pitchFamily="18" charset="0"/>
              </a:rPr>
              <a:t>зи</a:t>
            </a:r>
            <a:r>
              <a:rPr lang="ru-RU" sz="2800" b="1" dirty="0" err="1" smtClean="0">
                <a:latin typeface="Calibri"/>
              </a:rPr>
              <a:t>́</a:t>
            </a:r>
            <a:r>
              <a:rPr lang="ru-RU" sz="2800" b="1" dirty="0" err="1" smtClean="0">
                <a:latin typeface="Cambria" panose="02040503050406030204" pitchFamily="18" charset="0"/>
              </a:rPr>
              <a:t>мней</a:t>
            </a:r>
            <a:r>
              <a:rPr lang="ru-RU" sz="2800" b="1" dirty="0" smtClean="0">
                <a:latin typeface="Cambria" panose="02040503050406030204" pitchFamily="18" charset="0"/>
              </a:rPr>
              <a:t>  </a:t>
            </a:r>
            <a:r>
              <a:rPr lang="ru-RU" sz="2800" b="1" dirty="0" err="1" smtClean="0">
                <a:latin typeface="Cambria" panose="02040503050406030204" pitchFamily="18" charset="0"/>
              </a:rPr>
              <a:t>доро</a:t>
            </a:r>
            <a:r>
              <a:rPr lang="ru-RU" sz="2800" b="1" dirty="0" err="1" smtClean="0">
                <a:latin typeface="Calibri"/>
              </a:rPr>
              <a:t>́</a:t>
            </a:r>
            <a:r>
              <a:rPr lang="ru-RU" sz="2800" b="1" dirty="0" err="1" smtClean="0">
                <a:latin typeface="Cambria" panose="02040503050406030204" pitchFamily="18" charset="0"/>
              </a:rPr>
              <a:t>ге</a:t>
            </a:r>
            <a:endParaRPr lang="ru-RU" sz="2800" b="1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0109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552</TotalTime>
  <Words>954</Words>
  <Application>Microsoft Office PowerPoint</Application>
  <PresentationFormat>Экран (4:3)</PresentationFormat>
  <Paragraphs>117</Paragraphs>
  <Slides>32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32</vt:i4>
      </vt:variant>
    </vt:vector>
  </HeadingPairs>
  <TitlesOfParts>
    <vt:vector size="43" baseType="lpstr">
      <vt:lpstr>ＭＳ Ｐゴシック</vt:lpstr>
      <vt:lpstr>Arial</vt:lpstr>
      <vt:lpstr>Arial Black</vt:lpstr>
      <vt:lpstr>Calibri</vt:lpstr>
      <vt:lpstr>Cambria</vt:lpstr>
      <vt:lpstr>Century</vt:lpstr>
      <vt:lpstr>Times New Roman</vt:lpstr>
      <vt:lpstr>Wingdings</vt:lpstr>
      <vt:lpstr>Тема Office</vt:lpstr>
      <vt:lpstr>Оформление по умолчанию</vt:lpstr>
      <vt:lpstr>1_Оформление по умолчанию</vt:lpstr>
      <vt:lpstr>Презентация PowerPoint</vt:lpstr>
      <vt:lpstr>Презентация PowerPoint</vt:lpstr>
      <vt:lpstr>Презентация PowerPoint</vt:lpstr>
      <vt:lpstr>ПРА́ВИЛА  БЕЗОПА́СНОГО ПОВЕДЕ́НИЯ  ВО  ВРЕМЯ ЗИ́МНИХ   КАНИ́КУЛ   И   НОВОГО́ДНИХ  ПРА́ЗДНИКОВ   </vt:lpstr>
      <vt:lpstr>Презентация PowerPoint</vt:lpstr>
      <vt:lpstr> Переохлажде́ние и  обмороже́ние                </vt:lpstr>
      <vt:lpstr>Береги́сь сосу́лек !</vt:lpstr>
      <vt:lpstr>непро́чный и то́нкий лёд на реке.  </vt:lpstr>
      <vt:lpstr>Безопа́сность на дороге.</vt:lpstr>
      <vt:lpstr>Пра́вила поведе́ния на го́рке и на катке́</vt:lpstr>
      <vt:lpstr>Встре́ча с незнако́мым челове́ком    Если кто-то неизвестный Приглашает погостить, Вы ему ответьте честно:   Мне к чужим нельзя ходить!</vt:lpstr>
      <vt:lpstr>Животные на улице Нельзя́ подходи́ть, а тем более гла́дить и дразни́ть бездо́мных собак.</vt:lpstr>
      <vt:lpstr>Не запускай салюты </vt:lpstr>
      <vt:lpstr>Презентация PowerPoint</vt:lpstr>
      <vt:lpstr>Запо́мни </vt:lpstr>
      <vt:lpstr>Презентация PowerPoint</vt:lpstr>
      <vt:lpstr>1. По вечерам мне можно гулять до:</vt:lpstr>
      <vt:lpstr>2. На прогулку буду одеваться:</vt:lpstr>
      <vt:lpstr>3. Буду кататься с горки:</vt:lpstr>
      <vt:lpstr>4. Скатившись с горки:</vt:lpstr>
      <vt:lpstr>5. Дорогу буду: </vt:lpstr>
      <vt:lpstr>6. Если увижу дом, с крыши которого свисают сосульки или сползает пласт снега:</vt:lpstr>
      <vt:lpstr>7. Когда приду  с друзьями на каток, то чтобы было весело: </vt:lpstr>
      <vt:lpstr>8. Моё любимое место прогулки:</vt:lpstr>
      <vt:lpstr>9. Если на улице встречу бездомную собаку, то:</vt:lpstr>
      <vt:lpstr>10. Я заметил, что незнакомый человек за мной следит</vt:lpstr>
      <vt:lpstr>11. Если я замечу, что мой друг обморозился, то:</vt:lpstr>
      <vt:lpstr>12. Фейерверки, бенгальские огни и салюты:</vt:lpstr>
      <vt:lpstr>13. Если в доме случится пожар:</vt:lpstr>
      <vt:lpstr>14. Открыва́ть дверь надо:</vt:lpstr>
      <vt:lpstr>15. Попо́льзовавшись ко́люще-ре́жущими предме́тами, я: 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Готов ли я безопасно отдохнуть в зимние каникулы?</dc:title>
  <dc:creator>Шигина Ирина Владимировна</dc:creator>
  <cp:lastModifiedBy>Администратор</cp:lastModifiedBy>
  <cp:revision>56</cp:revision>
  <dcterms:created xsi:type="dcterms:W3CDTF">2016-12-25T08:33:46Z</dcterms:created>
  <dcterms:modified xsi:type="dcterms:W3CDTF">2023-12-19T18:13:06Z</dcterms:modified>
</cp:coreProperties>
</file>