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11"/>
  </p:notesMasterIdLst>
  <p:sldIdLst>
    <p:sldId id="271" r:id="rId2"/>
    <p:sldId id="276" r:id="rId3"/>
    <p:sldId id="257" r:id="rId4"/>
    <p:sldId id="266" r:id="rId5"/>
    <p:sldId id="273" r:id="rId6"/>
    <p:sldId id="258" r:id="rId7"/>
    <p:sldId id="260" r:id="rId8"/>
    <p:sldId id="269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ll MT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ll MT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ll MT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ll MT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ll MT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ell MT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ell MT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ell MT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ell MT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DFAB4"/>
    <a:srgbClr val="FFFFCC"/>
    <a:srgbClr val="CCFF99"/>
    <a:srgbClr val="02985F"/>
    <a:srgbClr val="006600"/>
    <a:srgbClr val="FF0000"/>
    <a:srgbClr val="C6D2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9" autoAdjust="0"/>
    <p:restoredTop sz="91398" autoAdjust="0"/>
  </p:normalViewPr>
  <p:slideViewPr>
    <p:cSldViewPr>
      <p:cViewPr varScale="1">
        <p:scale>
          <a:sx n="67" d="100"/>
          <a:sy n="67" d="100"/>
        </p:scale>
        <p:origin x="148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AF851-9821-40EB-9CD9-2B09B2CCCD8A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7C180-B773-435C-A1C9-D80B1E448AC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05477-2F6D-42A6-AF75-B152BAED20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1C2BC-CD8F-4AD2-A410-0022FBA433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B4B5D-4F34-4DF2-BD3D-6C98B07C10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308FE-B2C7-4E83-BF19-EC998BE726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A15A4-E8C6-46E3-8566-395134D9A1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B622D-548F-4856-9364-C049D6FBB3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E499E-6496-4AEE-B176-32132A226E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23469-729A-45CC-AF21-C5693728D8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68C89-8A07-43DE-AC98-0914BBA7FA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783EF-FE16-48F9-BBBE-6DC9A8B440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A853B-5A42-4A36-AE69-29063AFFA2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grpSp>
        <p:nvGrpSpPr>
          <p:cNvPr id="1028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029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lIns="0" tIns="0" rIns="0" bIns="0" anchor="b"/>
          <a:lstStyle>
            <a:lvl1pPr algn="r">
              <a:defRPr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D4910697-88D0-48BB-BA3A-FD51A96D9C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>
          <a:solidFill>
            <a:schemeClr val="tx1"/>
          </a:solidFill>
          <a:latin typeface="+mn-lt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>
          <a:solidFill>
            <a:schemeClr val="tx1"/>
          </a:solidFill>
          <a:latin typeface="+mn-lt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5pPr>
      <a:lvl6pPr marL="19192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6pPr>
      <a:lvl7pPr marL="23764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7pPr>
      <a:lvl8pPr marL="28336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8pPr>
      <a:lvl9pPr marL="32908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642938" y="1000125"/>
            <a:ext cx="7772400" cy="1470025"/>
          </a:xfrm>
        </p:spPr>
        <p:txBody>
          <a:bodyPr/>
          <a:lstStyle/>
          <a:p>
            <a:pPr algn="ctr" eaLnBrk="1" hangingPunct="1"/>
            <a:r>
              <a:rPr lang="ru-RU" sz="4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Не с существительными</a:t>
            </a:r>
            <a:r>
              <a:rPr lang="ru-RU" sz="4400" b="1" dirty="0" smtClean="0">
                <a:latin typeface="Arial" charset="0"/>
                <a:cs typeface="Arial" charset="0"/>
              </a:rPr>
              <a:t/>
            </a:r>
            <a:br>
              <a:rPr lang="ru-RU" sz="4400" b="1" dirty="0" smtClean="0">
                <a:latin typeface="Arial" charset="0"/>
                <a:cs typeface="Arial" charset="0"/>
              </a:rPr>
            </a:br>
            <a:endParaRPr lang="ru-RU" sz="3600" dirty="0" smtClean="0">
              <a:latin typeface="Arial" charset="0"/>
              <a:cs typeface="Arial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 учитель Желтова О. А. 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95288" y="981075"/>
            <a:ext cx="8424862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000" dirty="0"/>
              <a:t>Компьютер </a:t>
            </a:r>
          </a:p>
          <a:p>
            <a:pPr algn="ctr">
              <a:spcBef>
                <a:spcPct val="50000"/>
              </a:spcBef>
            </a:pPr>
            <a:r>
              <a:rPr lang="ru-RU" sz="6000" dirty="0"/>
              <a:t>компьютерщик </a:t>
            </a:r>
          </a:p>
          <a:p>
            <a:pPr algn="ctr">
              <a:spcBef>
                <a:spcPct val="50000"/>
              </a:spcBef>
            </a:pPr>
            <a:r>
              <a:rPr lang="ru-RU" sz="6000" dirty="0"/>
              <a:t>компьютерный </a:t>
            </a:r>
          </a:p>
          <a:p>
            <a:pPr algn="ctr">
              <a:spcBef>
                <a:spcPct val="50000"/>
              </a:spcBef>
            </a:pPr>
            <a:r>
              <a:rPr lang="ru-RU" sz="6000" dirty="0"/>
              <a:t>компьютеризировать</a:t>
            </a:r>
          </a:p>
        </p:txBody>
      </p:sp>
      <p:pic>
        <p:nvPicPr>
          <p:cNvPr id="13315" name="Picture 5" descr="BD2131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87338" cy="674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6" descr="BD2131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56663" y="0"/>
            <a:ext cx="287337" cy="674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7" descr="BD21313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8" descr="BD21313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26213"/>
            <a:ext cx="91440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6" name="Arc 12"/>
          <p:cNvSpPr>
            <a:spLocks/>
          </p:cNvSpPr>
          <p:nvPr/>
        </p:nvSpPr>
        <p:spPr bwMode="auto">
          <a:xfrm rot="13976852" flipV="1">
            <a:off x="3396053" y="204425"/>
            <a:ext cx="2780522" cy="2734373"/>
          </a:xfrm>
          <a:custGeom>
            <a:avLst/>
            <a:gdLst>
              <a:gd name="T0" fmla="*/ 938720 w 21600"/>
              <a:gd name="T1" fmla="*/ 0 h 20765"/>
              <a:gd name="T2" fmla="*/ 3408363 w 21600"/>
              <a:gd name="T3" fmla="*/ 3206750 h 20765"/>
              <a:gd name="T4" fmla="*/ 0 w 21600"/>
              <a:gd name="T5" fmla="*/ 3206750 h 20765"/>
              <a:gd name="T6" fmla="*/ 0 60000 65536"/>
              <a:gd name="T7" fmla="*/ 0 60000 65536"/>
              <a:gd name="T8" fmla="*/ 0 60000 65536"/>
              <a:gd name="T9" fmla="*/ 0 w 21600"/>
              <a:gd name="T10" fmla="*/ 0 h 20765"/>
              <a:gd name="T11" fmla="*/ 21600 w 21600"/>
              <a:gd name="T12" fmla="*/ 20765 h 207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765" fill="none" extrusionOk="0">
                <a:moveTo>
                  <a:pt x="5948" y="0"/>
                </a:moveTo>
                <a:cubicBezTo>
                  <a:pt x="15214" y="2654"/>
                  <a:pt x="21600" y="11126"/>
                  <a:pt x="21600" y="20765"/>
                </a:cubicBezTo>
              </a:path>
              <a:path w="21600" h="20765" stroke="0" extrusionOk="0">
                <a:moveTo>
                  <a:pt x="5948" y="0"/>
                </a:moveTo>
                <a:cubicBezTo>
                  <a:pt x="15214" y="2654"/>
                  <a:pt x="21600" y="11126"/>
                  <a:pt x="21600" y="20765"/>
                </a:cubicBezTo>
                <a:lnTo>
                  <a:pt x="0" y="20765"/>
                </a:lnTo>
                <a:close/>
              </a:path>
            </a:pathLst>
          </a:custGeom>
          <a:noFill/>
          <a:ln w="508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7" name="Arc 13"/>
          <p:cNvSpPr>
            <a:spLocks/>
          </p:cNvSpPr>
          <p:nvPr/>
        </p:nvSpPr>
        <p:spPr bwMode="auto">
          <a:xfrm rot="13976852" flipV="1">
            <a:off x="1774475" y="4448110"/>
            <a:ext cx="2978663" cy="2707897"/>
          </a:xfrm>
          <a:custGeom>
            <a:avLst/>
            <a:gdLst>
              <a:gd name="T0" fmla="*/ 938720 w 21600"/>
              <a:gd name="T1" fmla="*/ 0 h 20765"/>
              <a:gd name="T2" fmla="*/ 3408363 w 21600"/>
              <a:gd name="T3" fmla="*/ 3206750 h 20765"/>
              <a:gd name="T4" fmla="*/ 0 w 21600"/>
              <a:gd name="T5" fmla="*/ 3206750 h 20765"/>
              <a:gd name="T6" fmla="*/ 0 60000 65536"/>
              <a:gd name="T7" fmla="*/ 0 60000 65536"/>
              <a:gd name="T8" fmla="*/ 0 60000 65536"/>
              <a:gd name="T9" fmla="*/ 0 w 21600"/>
              <a:gd name="T10" fmla="*/ 0 h 20765"/>
              <a:gd name="T11" fmla="*/ 21600 w 21600"/>
              <a:gd name="T12" fmla="*/ 20765 h 207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765" fill="none" extrusionOk="0">
                <a:moveTo>
                  <a:pt x="5948" y="0"/>
                </a:moveTo>
                <a:cubicBezTo>
                  <a:pt x="15214" y="2654"/>
                  <a:pt x="21600" y="11126"/>
                  <a:pt x="21600" y="20765"/>
                </a:cubicBezTo>
              </a:path>
              <a:path w="21600" h="20765" stroke="0" extrusionOk="0">
                <a:moveTo>
                  <a:pt x="5948" y="0"/>
                </a:moveTo>
                <a:cubicBezTo>
                  <a:pt x="15214" y="2654"/>
                  <a:pt x="21600" y="11126"/>
                  <a:pt x="21600" y="20765"/>
                </a:cubicBezTo>
                <a:lnTo>
                  <a:pt x="0" y="20765"/>
                </a:lnTo>
                <a:close/>
              </a:path>
            </a:pathLst>
          </a:custGeom>
          <a:noFill/>
          <a:ln w="508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8" name="Arc 14"/>
          <p:cNvSpPr>
            <a:spLocks/>
          </p:cNvSpPr>
          <p:nvPr/>
        </p:nvSpPr>
        <p:spPr bwMode="auto">
          <a:xfrm rot="13976852" flipV="1">
            <a:off x="2824661" y="2918841"/>
            <a:ext cx="2637419" cy="2663393"/>
          </a:xfrm>
          <a:custGeom>
            <a:avLst/>
            <a:gdLst>
              <a:gd name="T0" fmla="*/ 938720 w 21600"/>
              <a:gd name="T1" fmla="*/ 0 h 20765"/>
              <a:gd name="T2" fmla="*/ 3408363 w 21600"/>
              <a:gd name="T3" fmla="*/ 3206750 h 20765"/>
              <a:gd name="T4" fmla="*/ 0 w 21600"/>
              <a:gd name="T5" fmla="*/ 3206750 h 20765"/>
              <a:gd name="T6" fmla="*/ 0 60000 65536"/>
              <a:gd name="T7" fmla="*/ 0 60000 65536"/>
              <a:gd name="T8" fmla="*/ 0 60000 65536"/>
              <a:gd name="T9" fmla="*/ 0 w 21600"/>
              <a:gd name="T10" fmla="*/ 0 h 20765"/>
              <a:gd name="T11" fmla="*/ 21600 w 21600"/>
              <a:gd name="T12" fmla="*/ 20765 h 207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765" fill="none" extrusionOk="0">
                <a:moveTo>
                  <a:pt x="5948" y="0"/>
                </a:moveTo>
                <a:cubicBezTo>
                  <a:pt x="15214" y="2654"/>
                  <a:pt x="21600" y="11126"/>
                  <a:pt x="21600" y="20765"/>
                </a:cubicBezTo>
              </a:path>
              <a:path w="21600" h="20765" stroke="0" extrusionOk="0">
                <a:moveTo>
                  <a:pt x="5948" y="0"/>
                </a:moveTo>
                <a:cubicBezTo>
                  <a:pt x="15214" y="2654"/>
                  <a:pt x="21600" y="11126"/>
                  <a:pt x="21600" y="20765"/>
                </a:cubicBezTo>
                <a:lnTo>
                  <a:pt x="0" y="20765"/>
                </a:lnTo>
                <a:close/>
              </a:path>
            </a:pathLst>
          </a:custGeom>
          <a:noFill/>
          <a:ln w="508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9" name="Arc 15"/>
          <p:cNvSpPr>
            <a:spLocks/>
          </p:cNvSpPr>
          <p:nvPr/>
        </p:nvSpPr>
        <p:spPr bwMode="auto">
          <a:xfrm rot="13976852" flipV="1">
            <a:off x="2796154" y="1547321"/>
            <a:ext cx="2694433" cy="2620347"/>
          </a:xfrm>
          <a:custGeom>
            <a:avLst/>
            <a:gdLst>
              <a:gd name="T0" fmla="*/ 938720 w 21600"/>
              <a:gd name="T1" fmla="*/ 0 h 20765"/>
              <a:gd name="T2" fmla="*/ 3408363 w 21600"/>
              <a:gd name="T3" fmla="*/ 3206750 h 20765"/>
              <a:gd name="T4" fmla="*/ 0 w 21600"/>
              <a:gd name="T5" fmla="*/ 3206750 h 20765"/>
              <a:gd name="T6" fmla="*/ 0 60000 65536"/>
              <a:gd name="T7" fmla="*/ 0 60000 65536"/>
              <a:gd name="T8" fmla="*/ 0 60000 65536"/>
              <a:gd name="T9" fmla="*/ 0 w 21600"/>
              <a:gd name="T10" fmla="*/ 0 h 20765"/>
              <a:gd name="T11" fmla="*/ 21600 w 21600"/>
              <a:gd name="T12" fmla="*/ 20765 h 207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765" fill="none" extrusionOk="0">
                <a:moveTo>
                  <a:pt x="5948" y="0"/>
                </a:moveTo>
                <a:cubicBezTo>
                  <a:pt x="15214" y="2654"/>
                  <a:pt x="21600" y="11126"/>
                  <a:pt x="21600" y="20765"/>
                </a:cubicBezTo>
              </a:path>
              <a:path w="21600" h="20765" stroke="0" extrusionOk="0">
                <a:moveTo>
                  <a:pt x="5948" y="0"/>
                </a:moveTo>
                <a:cubicBezTo>
                  <a:pt x="15214" y="2654"/>
                  <a:pt x="21600" y="11126"/>
                  <a:pt x="21600" y="20765"/>
                </a:cubicBezTo>
                <a:lnTo>
                  <a:pt x="0" y="20765"/>
                </a:lnTo>
                <a:close/>
              </a:path>
            </a:pathLst>
          </a:custGeom>
          <a:noFill/>
          <a:ln w="508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V="1">
            <a:off x="5867400" y="2205038"/>
            <a:ext cx="719138" cy="504825"/>
          </a:xfrm>
          <a:prstGeom prst="line">
            <a:avLst/>
          </a:prstGeom>
          <a:noFill/>
          <a:ln w="5080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6588125" y="2205038"/>
            <a:ext cx="649288" cy="503237"/>
          </a:xfrm>
          <a:prstGeom prst="line">
            <a:avLst/>
          </a:prstGeom>
          <a:noFill/>
          <a:ln w="5080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6" dur="1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9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2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1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6" grpId="0" animBg="1"/>
      <p:bldP spid="11277" grpId="0" animBg="1"/>
      <p:bldP spid="11278" grpId="0" animBg="1"/>
      <p:bldP spid="11279" grpId="0" animBg="1"/>
      <p:bldP spid="11280" grpId="0" animBg="1"/>
      <p:bldP spid="1128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5750" y="928688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kern="12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Распределительный  </a:t>
            </a:r>
            <a:r>
              <a:rPr lang="ru-RU" b="1" kern="12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диктант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idx="4294967295"/>
          </p:nvPr>
        </p:nvSpPr>
        <p:spPr>
          <a:xfrm>
            <a:off x="468313" y="1700213"/>
            <a:ext cx="8229600" cy="37004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4400" b="1" dirty="0" smtClean="0">
                <a:latin typeface="Arial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4400" b="1" dirty="0" smtClean="0">
                <a:latin typeface="Arial" charset="0"/>
                <a:cs typeface="Arial" charset="0"/>
              </a:rPr>
              <a:t>Не</a:t>
            </a:r>
            <a:r>
              <a:rPr lang="ru-RU" sz="4400" dirty="0" smtClean="0">
                <a:latin typeface="Arial" charset="0"/>
                <a:cs typeface="Arial" charset="0"/>
              </a:rPr>
              <a:t>  </a:t>
            </a:r>
            <a:r>
              <a:rPr lang="ru-RU" sz="4400" dirty="0" err="1" smtClean="0">
                <a:latin typeface="Arial" charset="0"/>
                <a:cs typeface="Arial" charset="0"/>
              </a:rPr>
              <a:t>годовать</a:t>
            </a:r>
            <a:r>
              <a:rPr lang="ru-RU" sz="4400" dirty="0" smtClean="0">
                <a:latin typeface="Arial" charset="0"/>
                <a:cs typeface="Arial" charset="0"/>
              </a:rPr>
              <a:t>,	</a:t>
            </a:r>
            <a:r>
              <a:rPr lang="ru-RU" sz="4400" b="1" dirty="0" smtClean="0">
                <a:latin typeface="Arial" charset="0"/>
                <a:cs typeface="Arial" charset="0"/>
              </a:rPr>
              <a:t>не</a:t>
            </a:r>
            <a:r>
              <a:rPr lang="ru-RU" sz="4400" dirty="0" smtClean="0">
                <a:latin typeface="Arial" charset="0"/>
                <a:cs typeface="Arial" charset="0"/>
              </a:rPr>
              <a:t>вежа, </a:t>
            </a:r>
            <a:r>
              <a:rPr lang="ru-RU" sz="4400" b="1" dirty="0" smtClean="0">
                <a:latin typeface="Arial" charset="0"/>
                <a:cs typeface="Arial" charset="0"/>
              </a:rPr>
              <a:t>не</a:t>
            </a:r>
            <a:r>
              <a:rPr lang="ru-RU" sz="4400" dirty="0" smtClean="0">
                <a:latin typeface="Arial" charset="0"/>
                <a:cs typeface="Arial" charset="0"/>
              </a:rPr>
              <a:t>вежда, </a:t>
            </a:r>
            <a:r>
              <a:rPr lang="ru-RU" sz="4400" b="1" dirty="0" smtClean="0">
                <a:latin typeface="Arial" charset="0"/>
                <a:cs typeface="Arial" charset="0"/>
              </a:rPr>
              <a:t>не</a:t>
            </a:r>
            <a:r>
              <a:rPr lang="ru-RU" sz="4400" dirty="0" smtClean="0">
                <a:latin typeface="Arial" charset="0"/>
                <a:cs typeface="Arial" charset="0"/>
              </a:rPr>
              <a:t>правда, </a:t>
            </a:r>
            <a:r>
              <a:rPr lang="ru-RU" sz="4400" b="1" dirty="0" smtClean="0">
                <a:latin typeface="Arial" charset="0"/>
                <a:cs typeface="Arial" charset="0"/>
              </a:rPr>
              <a:t>не</a:t>
            </a:r>
            <a:r>
              <a:rPr lang="ru-RU" sz="4400" dirty="0" smtClean="0">
                <a:latin typeface="Arial" charset="0"/>
                <a:cs typeface="Arial" charset="0"/>
              </a:rPr>
              <a:t>внимание, </a:t>
            </a:r>
            <a:r>
              <a:rPr lang="ru-RU" sz="4400" b="1" dirty="0" smtClean="0">
                <a:latin typeface="Arial" charset="0"/>
                <a:cs typeface="Arial" charset="0"/>
              </a:rPr>
              <a:t>не</a:t>
            </a:r>
            <a:r>
              <a:rPr lang="ru-RU" sz="4400" dirty="0" smtClean="0">
                <a:latin typeface="Arial" charset="0"/>
                <a:cs typeface="Arial" charset="0"/>
              </a:rPr>
              <a:t>  выучить,  </a:t>
            </a:r>
            <a:r>
              <a:rPr lang="ru-RU" sz="4400" b="1" dirty="0" smtClean="0">
                <a:latin typeface="Arial" charset="0"/>
                <a:cs typeface="Arial" charset="0"/>
              </a:rPr>
              <a:t>не</a:t>
            </a:r>
            <a:r>
              <a:rPr lang="ru-RU" sz="4400" dirty="0" smtClean="0">
                <a:latin typeface="Arial" charset="0"/>
                <a:cs typeface="Arial" charset="0"/>
              </a:rPr>
              <a:t>  расслышать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ЛОВИ ОШИБКУ!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4400" b="1" dirty="0" smtClean="0">
              <a:solidFill>
                <a:srgbClr val="FF0000"/>
              </a:solidFill>
            </a:endParaRP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1187450" y="22764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843213" y="5589588"/>
            <a:ext cx="37639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F0000"/>
                </a:solidFill>
                <a:latin typeface="Arial" charset="0"/>
              </a:rPr>
              <a:t>НЕГОДОВАТЬ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0" fill="hold"/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11" presetClass="entr" presetSubtype="0" repeatCount="5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1000" fill="hold"/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63" y="857250"/>
            <a:ext cx="8229600" cy="50004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kern="12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Проверка </a:t>
            </a:r>
            <a:endParaRPr lang="ru-RU" kern="1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224" name="Group 32"/>
          <p:cNvGraphicFramePr>
            <a:graphicFrameLocks noGrp="1"/>
          </p:cNvGraphicFramePr>
          <p:nvPr>
            <p:ph idx="4294967295"/>
          </p:nvPr>
        </p:nvGraphicFramePr>
        <p:xfrm>
          <a:off x="500063" y="1714490"/>
          <a:ext cx="8229600" cy="4857781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317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Глаголы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Существительные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1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Негодовать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Невежа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1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Не выучить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Невежда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1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Не расслышать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Неправда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1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Невнимание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  <a:cs typeface="Arial" charset="0"/>
              </a:rPr>
              <a:t>      Мыслительный лист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38" y="2214563"/>
          <a:ext cx="7929618" cy="3714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3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0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6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29294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</a:p>
                    <a:p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  Знаю</a:t>
                      </a:r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</a:p>
                    <a:p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    Хочу узнать</a:t>
                      </a:r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  Узнал     (узнала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54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правило о написании </a:t>
                      </a:r>
                      <a:r>
                        <a:rPr lang="ru-RU" sz="2400" b="1" i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с глаголом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i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Выяснить,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2400" b="1" i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когда не с существительным пишется слитно, а когда - раздельно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333375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b="1" smtClean="0">
                <a:solidFill>
                  <a:srgbClr val="006600"/>
                </a:solidFill>
                <a:latin typeface="Arial" charset="0"/>
                <a:cs typeface="Arial" charset="0"/>
              </a:rPr>
              <a:t>Словарная работа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14375" y="1285875"/>
            <a:ext cx="8229600" cy="525621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mtClean="0"/>
              <a:t>  </a:t>
            </a:r>
          </a:p>
          <a:p>
            <a:pPr eaLnBrk="1" hangingPunct="1">
              <a:buFontTx/>
              <a:buNone/>
            </a:pPr>
            <a:r>
              <a:rPr lang="ru-RU" sz="2800" smtClean="0">
                <a:latin typeface="Arial" charset="0"/>
                <a:cs typeface="Arial" charset="0"/>
              </a:rPr>
              <a:t>Невежа, невежда</a:t>
            </a:r>
            <a:r>
              <a:rPr lang="en-US" sz="2800" smtClean="0">
                <a:latin typeface="Arial" charset="0"/>
                <a:cs typeface="Arial" charset="0"/>
                <a:sym typeface="Wingdings" pitchFamily="2" charset="2"/>
              </a:rPr>
              <a:t> </a:t>
            </a:r>
            <a:r>
              <a:rPr lang="ru-RU" sz="2800" b="1" smtClean="0">
                <a:latin typeface="Arial" charset="0"/>
                <a:cs typeface="Arial" charset="0"/>
                <a:sym typeface="Wingdings" pitchFamily="2" charset="2"/>
              </a:rPr>
              <a:t>вед</a:t>
            </a:r>
            <a:r>
              <a:rPr lang="ru-RU" sz="2800" smtClean="0">
                <a:latin typeface="Arial" charset="0"/>
                <a:cs typeface="Arial" charset="0"/>
                <a:sym typeface="Wingdings" pitchFamily="2" charset="2"/>
              </a:rPr>
              <a:t> – «ведать», «знать».</a:t>
            </a:r>
          </a:p>
          <a:p>
            <a:pPr eaLnBrk="1" hangingPunct="1">
              <a:buFontTx/>
              <a:buNone/>
            </a:pPr>
            <a:endParaRPr lang="ru-RU" sz="2800" smtClean="0">
              <a:latin typeface="Arial" charset="0"/>
              <a:cs typeface="Arial" charset="0"/>
              <a:sym typeface="Wingdings" pitchFamily="2" charset="2"/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latin typeface="Arial" charset="0"/>
                <a:cs typeface="Arial" charset="0"/>
                <a:sym typeface="Wingdings" pitchFamily="2" charset="2"/>
              </a:rPr>
              <a:t>           В современном русском языке </a:t>
            </a: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«невежа» </a:t>
            </a:r>
            <a:r>
              <a:rPr lang="ru-RU" sz="2800" smtClean="0">
                <a:latin typeface="Arial" charset="0"/>
                <a:cs typeface="Arial" charset="0"/>
                <a:sym typeface="Wingdings" pitchFamily="2" charset="2"/>
              </a:rPr>
              <a:t>значит «грубиян»,</a:t>
            </a:r>
          </a:p>
          <a:p>
            <a:pPr eaLnBrk="1" hangingPunct="1">
              <a:buFontTx/>
              <a:buNone/>
            </a:pPr>
            <a:endParaRPr lang="en-US" sz="2800" smtClean="0">
              <a:latin typeface="Arial" charset="0"/>
              <a:cs typeface="Arial" charset="0"/>
              <a:sym typeface="Wingdings" pitchFamily="2" charset="2"/>
            </a:endParaRPr>
          </a:p>
          <a:p>
            <a:pPr eaLnBrk="1" hangingPunct="1">
              <a:buFontTx/>
              <a:buNone/>
            </a:pPr>
            <a:r>
              <a:rPr lang="ru-RU" sz="2800" b="1" smtClean="0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«</a:t>
            </a:r>
            <a:r>
              <a:rPr lang="ru-RU" sz="2800" smtClean="0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невежда</a:t>
            </a:r>
            <a:r>
              <a:rPr lang="ru-RU" sz="2800" b="1" smtClean="0">
                <a:solidFill>
                  <a:srgbClr val="FF0000"/>
                </a:solidFill>
                <a:latin typeface="Arial" charset="0"/>
                <a:cs typeface="Arial" charset="0"/>
                <a:sym typeface="Wingdings" pitchFamily="2" charset="2"/>
              </a:rPr>
              <a:t>»</a:t>
            </a:r>
            <a:r>
              <a:rPr lang="ru-RU" sz="2800" smtClean="0">
                <a:latin typeface="Arial" charset="0"/>
                <a:cs typeface="Arial" charset="0"/>
                <a:sym typeface="Wingdings" pitchFamily="2" charset="2"/>
              </a:rPr>
              <a:t>- «несведущий», «необразованный человек».</a:t>
            </a:r>
            <a:endParaRPr lang="ru-RU" sz="2800" smtClean="0">
              <a:latin typeface="Arial" charset="0"/>
              <a:cs typeface="Arial" charset="0"/>
            </a:endParaRPr>
          </a:p>
        </p:txBody>
      </p:sp>
      <p:sp>
        <p:nvSpPr>
          <p:cNvPr id="9220" name="Freeform 11"/>
          <p:cNvSpPr>
            <a:spLocks/>
          </p:cNvSpPr>
          <p:nvPr/>
        </p:nvSpPr>
        <p:spPr bwMode="auto">
          <a:xfrm>
            <a:off x="4000500" y="1857375"/>
            <a:ext cx="571500" cy="71438"/>
          </a:xfrm>
          <a:custGeom>
            <a:avLst/>
            <a:gdLst>
              <a:gd name="T0" fmla="*/ 0 w 1143"/>
              <a:gd name="T1" fmla="*/ 71427 h 505"/>
              <a:gd name="T2" fmla="*/ 41500 w 1143"/>
              <a:gd name="T3" fmla="*/ 39037 h 505"/>
              <a:gd name="T4" fmla="*/ 146501 w 1143"/>
              <a:gd name="T5" fmla="*/ 9335 h 505"/>
              <a:gd name="T6" fmla="*/ 242502 w 1143"/>
              <a:gd name="T7" fmla="*/ 4102 h 505"/>
              <a:gd name="T8" fmla="*/ 521504 w 1143"/>
              <a:gd name="T9" fmla="*/ 18387 h 505"/>
              <a:gd name="T10" fmla="*/ 562504 w 1143"/>
              <a:gd name="T11" fmla="*/ 40310 h 505"/>
              <a:gd name="T12" fmla="*/ 571504 w 1143"/>
              <a:gd name="T13" fmla="*/ 67467 h 50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43"/>
              <a:gd name="T22" fmla="*/ 0 h 505"/>
              <a:gd name="T23" fmla="*/ 1143 w 1143"/>
              <a:gd name="T24" fmla="*/ 505 h 50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43" h="505">
                <a:moveTo>
                  <a:pt x="0" y="505"/>
                </a:moveTo>
                <a:cubicBezTo>
                  <a:pt x="12" y="373"/>
                  <a:pt x="24" y="386"/>
                  <a:pt x="83" y="276"/>
                </a:cubicBezTo>
                <a:cubicBezTo>
                  <a:pt x="136" y="176"/>
                  <a:pt x="171" y="90"/>
                  <a:pt x="293" y="66"/>
                </a:cubicBezTo>
                <a:cubicBezTo>
                  <a:pt x="353" y="36"/>
                  <a:pt x="419" y="36"/>
                  <a:pt x="485" y="29"/>
                </a:cubicBezTo>
                <a:cubicBezTo>
                  <a:pt x="709" y="35"/>
                  <a:pt x="871" y="0"/>
                  <a:pt x="1043" y="130"/>
                </a:cubicBezTo>
                <a:cubicBezTo>
                  <a:pt x="1073" y="182"/>
                  <a:pt x="1098" y="232"/>
                  <a:pt x="1125" y="285"/>
                </a:cubicBezTo>
                <a:cubicBezTo>
                  <a:pt x="1140" y="364"/>
                  <a:pt x="1143" y="381"/>
                  <a:pt x="1143" y="477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Arial" charset="0"/>
            </a:endParaRPr>
          </a:p>
        </p:txBody>
      </p:sp>
      <p:pic>
        <p:nvPicPr>
          <p:cNvPr id="9221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5157788"/>
            <a:ext cx="914400" cy="914400"/>
          </a:xfrm>
          <a:prstGeom prst="rect">
            <a:avLst/>
          </a:prstGeom>
          <a:solidFill>
            <a:srgbClr val="FFFFCC"/>
          </a:solidFill>
          <a:ln w="9525">
            <a:solidFill>
              <a:srgbClr val="FFFFCC"/>
            </a:solidFill>
            <a:miter lim="800000"/>
            <a:headEnd/>
            <a:tailEnd/>
          </a:ln>
        </p:spPr>
      </p:pic>
      <p:pic>
        <p:nvPicPr>
          <p:cNvPr id="9222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7050" y="34290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642918"/>
            <a:ext cx="82296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kern="1200" dirty="0">
                <a:solidFill>
                  <a:srgbClr val="006600"/>
                </a:solidFill>
              </a:rPr>
              <a:t>Исследовательская работа </a:t>
            </a:r>
            <a:br>
              <a:rPr lang="ru-RU" sz="4400" b="1" kern="1200" dirty="0">
                <a:solidFill>
                  <a:srgbClr val="006600"/>
                </a:solidFill>
              </a:rPr>
            </a:br>
            <a:endParaRPr lang="ru-RU" sz="4400" b="1" kern="1200" dirty="0">
              <a:solidFill>
                <a:srgbClr val="0066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928802"/>
            <a:ext cx="8229600" cy="4389437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endParaRPr lang="ru-RU" dirty="0" smtClean="0">
              <a:latin typeface="Arial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ru-RU" sz="4000" b="1" dirty="0" smtClean="0">
                <a:solidFill>
                  <a:srgbClr val="FF0000"/>
                </a:solidFill>
              </a:rPr>
              <a:t>Невежа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4000" b="1" dirty="0" smtClean="0">
                <a:solidFill>
                  <a:srgbClr val="FF0000"/>
                </a:solidFill>
              </a:rPr>
              <a:t>Неправда</a:t>
            </a:r>
            <a:r>
              <a:rPr lang="ru-RU" sz="4000" b="1" dirty="0" smtClean="0"/>
              <a:t> (ложь)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4000" b="1" dirty="0" smtClean="0">
                <a:solidFill>
                  <a:srgbClr val="FF0000"/>
                </a:solidFill>
              </a:rPr>
              <a:t>Не правда</a:t>
            </a:r>
            <a:r>
              <a:rPr lang="ru-RU" sz="4000" b="1" dirty="0" smtClean="0"/>
              <a:t>, </a:t>
            </a:r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</a:t>
            </a:r>
            <a:r>
              <a:rPr lang="ru-RU" sz="4000" b="1" dirty="0" smtClean="0"/>
              <a:t> ложь.</a:t>
            </a:r>
          </a:p>
        </p:txBody>
      </p:sp>
      <p:sp>
        <p:nvSpPr>
          <p:cNvPr id="8" name="Дуга 7"/>
          <p:cNvSpPr/>
          <p:nvPr/>
        </p:nvSpPr>
        <p:spPr>
          <a:xfrm rot="19907125">
            <a:off x="332378" y="2417894"/>
            <a:ext cx="2621296" cy="1460923"/>
          </a:xfrm>
          <a:prstGeom prst="arc">
            <a:avLst>
              <a:gd name="adj1" fmla="val 16200000"/>
              <a:gd name="adj2" fmla="val 214652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3200" b="1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214414" y="3071810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1643836" y="321389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591" name="Group 255"/>
          <p:cNvGraphicFramePr>
            <a:graphicFrameLocks noGrp="1"/>
          </p:cNvGraphicFramePr>
          <p:nvPr>
            <p:ph idx="4294967295"/>
          </p:nvPr>
        </p:nvGraphicFramePr>
        <p:xfrm>
          <a:off x="250825" y="0"/>
          <a:ext cx="8607456" cy="6924537"/>
        </p:xfrm>
        <a:graphic>
          <a:graphicData uri="http://schemas.openxmlformats.org/drawingml/2006/table">
            <a:tbl>
              <a:tblPr/>
              <a:tblGrid>
                <a:gridCol w="2293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9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52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92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73949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 с существительными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Алгоритм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Посмотри, есть ли в предложении противопоставление с союзом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8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2985F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9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9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(не правда, а ложь)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4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2985F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6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0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(невежда)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0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5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2985F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95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317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(говорить неправду (ложь)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0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14460" name="Group 124"/>
          <p:cNvGraphicFramePr>
            <a:graphicFrameLocks noGrp="1"/>
          </p:cNvGraphicFramePr>
          <p:nvPr/>
        </p:nvGraphicFramePr>
        <p:xfrm>
          <a:off x="539750" y="1412875"/>
          <a:ext cx="1577975" cy="365760"/>
        </p:xfrm>
        <a:graphic>
          <a:graphicData uri="http://schemas.openxmlformats.org/drawingml/2006/table">
            <a:tbl>
              <a:tblPr/>
              <a:tblGrid>
                <a:gridCol w="1577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985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461" name="Group 125"/>
          <p:cNvGraphicFramePr>
            <a:graphicFrameLocks noGrp="1"/>
          </p:cNvGraphicFramePr>
          <p:nvPr/>
        </p:nvGraphicFramePr>
        <p:xfrm>
          <a:off x="2843213" y="1412875"/>
          <a:ext cx="5799137" cy="365760"/>
        </p:xfrm>
        <a:graphic>
          <a:graphicData uri="http://schemas.openxmlformats.org/drawingml/2006/table">
            <a:tbl>
              <a:tblPr/>
              <a:tblGrid>
                <a:gridCol w="5799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НЕТ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464" name="Group 128"/>
          <p:cNvGraphicFramePr>
            <a:graphicFrameLocks noGrp="1"/>
          </p:cNvGraphicFramePr>
          <p:nvPr/>
        </p:nvGraphicFramePr>
        <p:xfrm>
          <a:off x="179388" y="2133600"/>
          <a:ext cx="2220912" cy="365760"/>
        </p:xfrm>
        <a:graphic>
          <a:graphicData uri="http://schemas.openxmlformats.org/drawingml/2006/table">
            <a:tbl>
              <a:tblPr/>
              <a:tblGrid>
                <a:gridCol w="2220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Пиши раздельно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465" name="Group 129"/>
          <p:cNvGraphicFramePr>
            <a:graphicFrameLocks noGrp="1"/>
          </p:cNvGraphicFramePr>
          <p:nvPr/>
        </p:nvGraphicFramePr>
        <p:xfrm>
          <a:off x="2843213" y="2133600"/>
          <a:ext cx="5799137" cy="365760"/>
        </p:xfrm>
        <a:graphic>
          <a:graphicData uri="http://schemas.openxmlformats.org/drawingml/2006/table">
            <a:tbl>
              <a:tblPr/>
              <a:tblGrid>
                <a:gridCol w="5799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Употребляется ли без не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1353" name="Прямая со стрелкой 9"/>
          <p:cNvCxnSpPr>
            <a:cxnSpLocks noChangeShapeType="1"/>
          </p:cNvCxnSpPr>
          <p:nvPr/>
        </p:nvCxnSpPr>
        <p:spPr bwMode="auto">
          <a:xfrm>
            <a:off x="1331913" y="1052513"/>
            <a:ext cx="9525" cy="3810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" name="Прямая со стрелкой 11"/>
          <p:cNvCxnSpPr/>
          <p:nvPr/>
        </p:nvCxnSpPr>
        <p:spPr>
          <a:xfrm rot="5400000">
            <a:off x="5473700" y="1230313"/>
            <a:ext cx="357187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1154113" y="1951038"/>
            <a:ext cx="357187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3530600" y="2670175"/>
            <a:ext cx="35718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32" idx="0"/>
          </p:cNvCxnSpPr>
          <p:nvPr/>
        </p:nvCxnSpPr>
        <p:spPr>
          <a:xfrm rot="5400000">
            <a:off x="6770688" y="2670175"/>
            <a:ext cx="357188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58" name="Прямая со стрелкой 21"/>
          <p:cNvCxnSpPr>
            <a:cxnSpLocks noChangeShapeType="1"/>
            <a:stCxn id="11361" idx="2"/>
          </p:cNvCxnSpPr>
          <p:nvPr/>
        </p:nvCxnSpPr>
        <p:spPr bwMode="auto">
          <a:xfrm>
            <a:off x="3702050" y="3276600"/>
            <a:ext cx="6350" cy="36671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6" name="Прямая со стрелкой 25"/>
          <p:cNvCxnSpPr/>
          <p:nvPr/>
        </p:nvCxnSpPr>
        <p:spPr>
          <a:xfrm rot="5400000">
            <a:off x="6771482" y="4469606"/>
            <a:ext cx="355600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>
            <a:off x="6770688" y="5262563"/>
            <a:ext cx="357187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61" name="TextBox 30"/>
          <p:cNvSpPr txBox="1">
            <a:spLocks noChangeArrowheads="1"/>
          </p:cNvSpPr>
          <p:nvPr/>
        </p:nvSpPr>
        <p:spPr bwMode="auto">
          <a:xfrm>
            <a:off x="3059113" y="2852738"/>
            <a:ext cx="1285875" cy="4048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70C0"/>
                </a:solidFill>
                <a:latin typeface="Arial" charset="0"/>
              </a:rPr>
              <a:t>НЕТ</a:t>
            </a:r>
            <a:endParaRPr lang="ru-RU">
              <a:latin typeface="Arial" charset="0"/>
            </a:endParaRPr>
          </a:p>
        </p:txBody>
      </p:sp>
      <p:sp>
        <p:nvSpPr>
          <p:cNvPr id="11362" name="TextBox 31"/>
          <p:cNvSpPr txBox="1">
            <a:spLocks noChangeArrowheads="1"/>
          </p:cNvSpPr>
          <p:nvPr/>
        </p:nvSpPr>
        <p:spPr bwMode="auto">
          <a:xfrm>
            <a:off x="6300788" y="2852738"/>
            <a:ext cx="1428750" cy="4048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2985F"/>
                </a:solidFill>
                <a:latin typeface="Arial" charset="0"/>
              </a:rPr>
              <a:t>ДА</a:t>
            </a:r>
            <a:endParaRPr lang="ru-RU">
              <a:latin typeface="Arial" charset="0"/>
            </a:endParaRPr>
          </a:p>
        </p:txBody>
      </p:sp>
      <p:sp>
        <p:nvSpPr>
          <p:cNvPr id="11363" name="TextBox 32"/>
          <p:cNvSpPr txBox="1">
            <a:spLocks noChangeArrowheads="1"/>
          </p:cNvSpPr>
          <p:nvPr/>
        </p:nvSpPr>
        <p:spPr bwMode="auto">
          <a:xfrm>
            <a:off x="6443663" y="4652963"/>
            <a:ext cx="1143000" cy="4048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2985F"/>
                </a:solidFill>
                <a:latin typeface="Arial" charset="0"/>
              </a:rPr>
              <a:t>ДА</a:t>
            </a:r>
          </a:p>
        </p:txBody>
      </p:sp>
      <p:sp>
        <p:nvSpPr>
          <p:cNvPr id="11364" name="TextBox 36"/>
          <p:cNvSpPr txBox="1">
            <a:spLocks noChangeArrowheads="1"/>
          </p:cNvSpPr>
          <p:nvPr/>
        </p:nvSpPr>
        <p:spPr bwMode="auto">
          <a:xfrm>
            <a:off x="2627313" y="3644900"/>
            <a:ext cx="2071687" cy="3698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Пиши слитно</a:t>
            </a: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11365" name="TextBox 39"/>
          <p:cNvSpPr txBox="1">
            <a:spLocks noChangeArrowheads="1"/>
          </p:cNvSpPr>
          <p:nvPr/>
        </p:nvSpPr>
        <p:spPr bwMode="auto">
          <a:xfrm>
            <a:off x="4859338" y="3644900"/>
            <a:ext cx="4000500" cy="6461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Можно заменить синонимом или</a:t>
            </a:r>
          </a:p>
          <a:p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близким по значению выражением</a:t>
            </a: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11366" name="TextBox 41"/>
          <p:cNvSpPr txBox="1">
            <a:spLocks noChangeArrowheads="1"/>
          </p:cNvSpPr>
          <p:nvPr/>
        </p:nvSpPr>
        <p:spPr bwMode="auto">
          <a:xfrm>
            <a:off x="5940425" y="5445125"/>
            <a:ext cx="1928813" cy="3698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Пиши слитно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1331913" y="1052513"/>
            <a:ext cx="4357687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Прямая со стрелкой 13"/>
          <p:cNvCxnSpPr/>
          <p:nvPr/>
        </p:nvCxnSpPr>
        <p:spPr>
          <a:xfrm rot="5400000">
            <a:off x="5473700" y="1951038"/>
            <a:ext cx="357187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69" name="Прямая со стрелкой 21"/>
          <p:cNvCxnSpPr>
            <a:cxnSpLocks noChangeShapeType="1"/>
          </p:cNvCxnSpPr>
          <p:nvPr/>
        </p:nvCxnSpPr>
        <p:spPr bwMode="auto">
          <a:xfrm>
            <a:off x="6948488" y="3284538"/>
            <a:ext cx="6350" cy="36671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8"/>
          <p:cNvSpPr txBox="1">
            <a:spLocks noChangeArrowheads="1"/>
          </p:cNvSpPr>
          <p:nvPr/>
        </p:nvSpPr>
        <p:spPr bwMode="auto">
          <a:xfrm>
            <a:off x="1331913" y="2492375"/>
            <a:ext cx="59753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006600"/>
                </a:solidFill>
                <a:latin typeface="Arial" charset="0"/>
                <a:cs typeface="Arial" charset="0"/>
              </a:rPr>
              <a:t>Удачи в учёбе!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Поток">
  <a:themeElements>
    <a:clrScheme name="4_Поток 1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FFFFFF"/>
      </a:accent3>
      <a:accent4>
        <a:srgbClr val="000000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4_Поток">
      <a:majorFont>
        <a:latin typeface="Calibri"/>
        <a:ea typeface=""/>
        <a:cs typeface=""/>
      </a:majorFont>
      <a:minorFont>
        <a:latin typeface="Constanti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Поток 1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618</TotalTime>
  <Words>174</Words>
  <Application>Microsoft Office PowerPoint</Application>
  <PresentationFormat>Экран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Bell MT</vt:lpstr>
      <vt:lpstr>Calibri</vt:lpstr>
      <vt:lpstr>Constantia</vt:lpstr>
      <vt:lpstr>Wingdings</vt:lpstr>
      <vt:lpstr>Wingdings 2</vt:lpstr>
      <vt:lpstr>4_Поток</vt:lpstr>
      <vt:lpstr>Не с существительными </vt:lpstr>
      <vt:lpstr>Презентация PowerPoint</vt:lpstr>
      <vt:lpstr>Распределительный  диктант</vt:lpstr>
      <vt:lpstr>Проверка </vt:lpstr>
      <vt:lpstr>      Мыслительный лист</vt:lpstr>
      <vt:lpstr>Словарная работа</vt:lpstr>
      <vt:lpstr>Исследовательская работа  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Portable</dc:creator>
  <cp:lastModifiedBy>Администратор</cp:lastModifiedBy>
  <cp:revision>37</cp:revision>
  <dcterms:created xsi:type="dcterms:W3CDTF">2007-11-09T17:39:55Z</dcterms:created>
  <dcterms:modified xsi:type="dcterms:W3CDTF">2018-11-14T17:26:15Z</dcterms:modified>
</cp:coreProperties>
</file>