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72" r:id="rId1"/>
    <p:sldMasterId id="2147483684" r:id="rId2"/>
  </p:sldMasterIdLst>
  <p:notesMasterIdLst>
    <p:notesMasterId r:id="rId22"/>
  </p:notesMasterIdLst>
  <p:handoutMasterIdLst>
    <p:handoutMasterId r:id="rId23"/>
  </p:handoutMasterIdLst>
  <p:sldIdLst>
    <p:sldId id="328" r:id="rId3"/>
    <p:sldId id="420" r:id="rId4"/>
    <p:sldId id="435" r:id="rId5"/>
    <p:sldId id="436" r:id="rId6"/>
    <p:sldId id="422" r:id="rId7"/>
    <p:sldId id="423" r:id="rId8"/>
    <p:sldId id="424" r:id="rId9"/>
    <p:sldId id="425" r:id="rId10"/>
    <p:sldId id="426" r:id="rId11"/>
    <p:sldId id="427" r:id="rId12"/>
    <p:sldId id="416" r:id="rId13"/>
    <p:sldId id="428" r:id="rId14"/>
    <p:sldId id="429" r:id="rId15"/>
    <p:sldId id="431" r:id="rId16"/>
    <p:sldId id="432" r:id="rId17"/>
    <p:sldId id="433" r:id="rId18"/>
    <p:sldId id="434" r:id="rId19"/>
    <p:sldId id="421" r:id="rId20"/>
    <p:sldId id="400" r:id="rId21"/>
  </p:sldIdLst>
  <p:sldSz cx="9144000" cy="6858000" type="screen4x3"/>
  <p:notesSz cx="6805613" cy="9944100"/>
  <p:embeddedFontLst>
    <p:embeddedFont>
      <p:font typeface="Verdana" panose="020B0604030504040204" pitchFamily="34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T Sans" panose="020B0604020202020204" charset="-52"/>
      <p:regular r:id="rId32"/>
      <p:bold r:id="rId33"/>
      <p:italic r:id="rId34"/>
      <p:boldItalic r:id="rId3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orient="horz" pos="342">
          <p15:clr>
            <a:srgbClr val="A4A3A4"/>
          </p15:clr>
        </p15:guide>
        <p15:guide id="3" orient="horz" pos="462">
          <p15:clr>
            <a:srgbClr val="A4A3A4"/>
          </p15:clr>
        </p15:guide>
        <p15:guide id="4" orient="horz" pos="1053">
          <p15:clr>
            <a:srgbClr val="A4A3A4"/>
          </p15:clr>
        </p15:guide>
        <p15:guide id="5" pos="316">
          <p15:clr>
            <a:srgbClr val="A4A3A4"/>
          </p15:clr>
        </p15:guide>
        <p15:guide id="6" pos="5480">
          <p15:clr>
            <a:srgbClr val="A4A3A4"/>
          </p15:clr>
        </p15:guide>
        <p15:guide id="7" orient="horz" pos="450">
          <p15:clr>
            <a:srgbClr val="A4A3A4"/>
          </p15:clr>
        </p15:guide>
        <p15:guide id="8" orient="horz">
          <p15:clr>
            <a:srgbClr val="A4A3A4"/>
          </p15:clr>
        </p15:guide>
        <p15:guide id="9" pos="280">
          <p15:clr>
            <a:srgbClr val="A4A3A4"/>
          </p15:clr>
        </p15:guide>
        <p15:guide id="10" pos="5504">
          <p15:clr>
            <a:srgbClr val="A4A3A4"/>
          </p15:clr>
        </p15:guide>
        <p15:guide id="11" pos="1174">
          <p15:clr>
            <a:srgbClr val="A4A3A4"/>
          </p15:clr>
        </p15:guide>
        <p15:guide id="12" pos="712">
          <p15:clr>
            <a:srgbClr val="A4A3A4"/>
          </p15:clr>
        </p15:guide>
        <p15:guide id="13" orient="horz" pos="2325">
          <p15:clr>
            <a:srgbClr val="A4A3A4"/>
          </p15:clr>
        </p15:guide>
        <p15:guide id="14" orient="horz" pos="216">
          <p15:clr>
            <a:srgbClr val="A4A3A4"/>
          </p15:clr>
        </p15:guide>
        <p15:guide id="15" pos="234">
          <p15:clr>
            <a:srgbClr val="A4A3A4"/>
          </p15:clr>
        </p15:guide>
        <p15:guide id="16">
          <p15:clr>
            <a:srgbClr val="A4A3A4"/>
          </p15:clr>
        </p15:guide>
        <p15:guide id="17" pos="288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бдрахманова Эмилия Равилевна" initials="АЭР" lastIdx="7" clrIdx="0"/>
  <p:cmAuthor id="2" name="Шестакова Оксана Александровна" initials="ШОА" lastIdx="1" clrIdx="1">
    <p:extLst/>
  </p:cmAuthor>
  <p:cmAuthor id="3" name="Dmitry R" initials="DR" lastIdx="1" clrIdx="2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B1C0E5"/>
    <a:srgbClr val="075EAD"/>
    <a:srgbClr val="4D71A5"/>
    <a:srgbClr val="00B0F0"/>
    <a:srgbClr val="375075"/>
    <a:srgbClr val="626A7F"/>
    <a:srgbClr val="4B6FA3"/>
    <a:srgbClr val="DA4A46"/>
    <a:srgbClr val="0438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0" autoAdjust="0"/>
    <p:restoredTop sz="95219" autoAdjust="0"/>
  </p:normalViewPr>
  <p:slideViewPr>
    <p:cSldViewPr snapToGrid="0" snapToObjects="1">
      <p:cViewPr varScale="1">
        <p:scale>
          <a:sx n="77" d="100"/>
          <a:sy n="77" d="100"/>
        </p:scale>
        <p:origin x="90" y="744"/>
      </p:cViewPr>
      <p:guideLst>
        <p:guide orient="horz" pos="2165"/>
        <p:guide orient="horz" pos="342"/>
        <p:guide orient="horz" pos="462"/>
        <p:guide orient="horz" pos="1053"/>
        <p:guide pos="316"/>
        <p:guide pos="5480"/>
        <p:guide orient="horz" pos="450"/>
        <p:guide orient="horz"/>
        <p:guide pos="280"/>
        <p:guide pos="5504"/>
        <p:guide pos="1174"/>
        <p:guide pos="712"/>
        <p:guide orient="horz" pos="2325"/>
        <p:guide orient="horz" pos="216"/>
        <p:guide pos="234"/>
        <p:guide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941" y="0"/>
            <a:ext cx="2949098" cy="49893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A3DAC6AD-CA4D-47DA-B811-B69DE9F263D4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941" y="9445170"/>
            <a:ext cx="2949098" cy="498931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52124A20-706A-48AF-8C8F-53792E76B8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0328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0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/>
          <a:lstStyle>
            <a:lvl1pPr algn="r">
              <a:defRPr sz="1200"/>
            </a:lvl1pPr>
          </a:lstStyle>
          <a:p>
            <a:fld id="{CF121F30-3F44-4E7B-80FC-2D0C27887C7C}" type="datetimeFigureOut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3013"/>
            <a:ext cx="4475163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2" tIns="45781" rIns="91562" bIns="4578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7" cy="3915300"/>
          </a:xfrm>
          <a:prstGeom prst="rect">
            <a:avLst/>
          </a:prstGeom>
        </p:spPr>
        <p:txBody>
          <a:bodyPr vert="horz" lIns="91562" tIns="45781" rIns="91562" bIns="4578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6338"/>
            <a:ext cx="2949841" cy="497762"/>
          </a:xfrm>
          <a:prstGeom prst="rect">
            <a:avLst/>
          </a:prstGeom>
        </p:spPr>
        <p:txBody>
          <a:bodyPr vert="horz" lIns="91562" tIns="45781" rIns="91562" bIns="45781" rtlCol="0" anchor="b"/>
          <a:lstStyle>
            <a:lvl1pPr algn="r">
              <a:defRPr sz="1200"/>
            </a:lvl1pPr>
          </a:lstStyle>
          <a:p>
            <a:fld id="{0A599142-99C7-4B2E-82F5-6577058AB2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53730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5620">
              <a:defRPr/>
            </a:pPr>
            <a:fld id="{25840E08-38CE-4ECA-BDEB-CA7AEDF1FA3C}" type="slidenum">
              <a:rPr lang="ru-RU" smtClean="0">
                <a:solidFill>
                  <a:prstClr val="black"/>
                </a:solidFill>
                <a:latin typeface="Calibri"/>
              </a:rPr>
              <a:pPr defTabSz="915620">
                <a:defRPr/>
              </a:pPr>
              <a:t>1</a:t>
            </a:fld>
            <a:endParaRPr lang="ru-RU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4439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599142-99C7-4B2E-82F5-6577058AB268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42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D8B9B-A29E-48DE-A0B8-9BFB0DAB758C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72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C5438-F3F8-4386-B889-3568F1FC6851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861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E45EBC-A5F7-4035-B940-3BBD88B36288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30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1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2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2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2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D8CB32-0087-4E2C-A8D9-2F45D7C30DBD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0720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327AB-FAD2-4BDF-B11C-40BC2498FDBB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75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8B19B-3728-4E85-9E9F-FB143C30CF91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4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9408D-17C4-4FFA-8BBE-7EB408ED6240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2185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ABEB1-B498-4FB5-8494-ADCBCA077E46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41693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827D1-63A9-4340-A652-912321EF674A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3696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6F55-6AEC-41A3-8147-D8A15E39B0A6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59007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FB1C85-6019-482E-9E7F-5EEAA70563C7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217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1A0F2-9380-4ECA-8BF7-0D8FEA9077C2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63167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A138-0383-41A8-89FB-A6DAD884EE55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9664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FF112-EC49-4F7A-AF62-08AE975C2FEC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991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484B0-17E8-4BC0-9832-E5899D27FFA5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973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692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2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96660-7E87-493B-B335-F653F8E69ADA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925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585"/>
            </a:lvl1pPr>
            <a:lvl2pPr>
              <a:defRPr sz="2215"/>
            </a:lvl2pPr>
            <a:lvl3pPr>
              <a:defRPr sz="1846"/>
            </a:lvl3pPr>
            <a:lvl4pPr>
              <a:defRPr sz="1662"/>
            </a:lvl4pPr>
            <a:lvl5pPr>
              <a:defRPr sz="1662"/>
            </a:lvl5pPr>
            <a:lvl6pPr>
              <a:defRPr sz="1662"/>
            </a:lvl6pPr>
            <a:lvl7pPr>
              <a:defRPr sz="1662"/>
            </a:lvl7pPr>
            <a:lvl8pPr>
              <a:defRPr sz="1662"/>
            </a:lvl8pPr>
            <a:lvl9pPr>
              <a:defRPr sz="1662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8E114B-B81E-4BE5-96C9-3C8CDDE133DE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11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215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215"/>
            </a:lvl1pPr>
            <a:lvl2pPr>
              <a:defRPr sz="1846"/>
            </a:lvl2pPr>
            <a:lvl3pPr>
              <a:defRPr sz="1662"/>
            </a:lvl3pPr>
            <a:lvl4pPr>
              <a:defRPr sz="1477"/>
            </a:lvl4pPr>
            <a:lvl5pPr>
              <a:defRPr sz="1477"/>
            </a:lvl5pPr>
            <a:lvl6pPr>
              <a:defRPr sz="1477"/>
            </a:lvl6pPr>
            <a:lvl7pPr>
              <a:defRPr sz="1477"/>
            </a:lvl7pPr>
            <a:lvl8pPr>
              <a:defRPr sz="1477"/>
            </a:lvl8pPr>
            <a:lvl9pPr>
              <a:defRPr sz="1477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7B8E9-5D5F-4167-B5F0-75BF0148D879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236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EAABF-238C-438A-A57F-1897563462DF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770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FF5C-AD30-4CFF-BB1D-BCBB56F1F451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813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2954"/>
            </a:lvl1pPr>
            <a:lvl2pPr>
              <a:defRPr sz="2585"/>
            </a:lvl2pPr>
            <a:lvl3pPr>
              <a:defRPr sz="2215"/>
            </a:lvl3pPr>
            <a:lvl4pPr>
              <a:defRPr sz="1846"/>
            </a:lvl4pPr>
            <a:lvl5pPr>
              <a:defRPr sz="1846"/>
            </a:lvl5pPr>
            <a:lvl6pPr>
              <a:defRPr sz="1846"/>
            </a:lvl6pPr>
            <a:lvl7pPr>
              <a:defRPr sz="1846"/>
            </a:lvl7pPr>
            <a:lvl8pPr>
              <a:defRPr sz="1846"/>
            </a:lvl8pPr>
            <a:lvl9pPr>
              <a:defRPr sz="1846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5EA7A-D21E-435A-BBC7-F4CE346E5F0E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0635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846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954"/>
            </a:lvl1pPr>
            <a:lvl2pPr marL="422041" indent="0">
              <a:buNone/>
              <a:defRPr sz="2585"/>
            </a:lvl2pPr>
            <a:lvl3pPr marL="844083" indent="0">
              <a:buNone/>
              <a:defRPr sz="2215"/>
            </a:lvl3pPr>
            <a:lvl4pPr marL="1266124" indent="0">
              <a:buNone/>
              <a:defRPr sz="1846"/>
            </a:lvl4pPr>
            <a:lvl5pPr marL="1688165" indent="0">
              <a:buNone/>
              <a:defRPr sz="1846"/>
            </a:lvl5pPr>
            <a:lvl6pPr marL="2110207" indent="0">
              <a:buNone/>
              <a:defRPr sz="1846"/>
            </a:lvl6pPr>
            <a:lvl7pPr marL="2532248" indent="0">
              <a:buNone/>
              <a:defRPr sz="1846"/>
            </a:lvl7pPr>
            <a:lvl8pPr marL="2954289" indent="0">
              <a:buNone/>
              <a:defRPr sz="1846"/>
            </a:lvl8pPr>
            <a:lvl9pPr marL="3376331" indent="0">
              <a:buNone/>
              <a:defRPr sz="1846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292"/>
            </a:lvl1pPr>
            <a:lvl2pPr marL="422041" indent="0">
              <a:buNone/>
              <a:defRPr sz="1108"/>
            </a:lvl2pPr>
            <a:lvl3pPr marL="844083" indent="0">
              <a:buNone/>
              <a:defRPr sz="923"/>
            </a:lvl3pPr>
            <a:lvl4pPr marL="1266124" indent="0">
              <a:buNone/>
              <a:defRPr sz="831"/>
            </a:lvl4pPr>
            <a:lvl5pPr marL="1688165" indent="0">
              <a:buNone/>
              <a:defRPr sz="831"/>
            </a:lvl5pPr>
            <a:lvl6pPr marL="2110207" indent="0">
              <a:buNone/>
              <a:defRPr sz="831"/>
            </a:lvl6pPr>
            <a:lvl7pPr marL="2532248" indent="0">
              <a:buNone/>
              <a:defRPr sz="831"/>
            </a:lvl7pPr>
            <a:lvl8pPr marL="2954289" indent="0">
              <a:buNone/>
              <a:defRPr sz="831"/>
            </a:lvl8pPr>
            <a:lvl9pPr marL="3376331" indent="0">
              <a:buNone/>
              <a:defRPr sz="83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4F667-98A4-4279-B33F-15BBB96053B8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1942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CFEFB-BF6E-4CF4-8833-353F807190FD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965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774D78-CEDC-4325-ABBE-EF8CD175A526}" type="datetime1">
              <a:rPr lang="ru-RU" smtClean="0"/>
              <a:pPr/>
              <a:t>02.12.2021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0B7B6-909C-4269-89F9-0326688F66C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844083" rtl="0" eaLnBrk="1" latinLnBrk="0" hangingPunct="1"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16531" indent="-316531" algn="l" defTabSz="844083" rtl="0" eaLnBrk="1" latinLnBrk="0" hangingPunct="1">
        <a:spcBef>
          <a:spcPct val="20000"/>
        </a:spcBef>
        <a:buFont typeface="Arial" pitchFamily="34" charset="0"/>
        <a:buChar char="•"/>
        <a:defRPr sz="2954" kern="1200">
          <a:solidFill>
            <a:schemeClr val="tx1"/>
          </a:solidFill>
          <a:latin typeface="+mn-lt"/>
          <a:ea typeface="+mn-ea"/>
          <a:cs typeface="+mn-cs"/>
        </a:defRPr>
      </a:lvl1pPr>
      <a:lvl2pPr marL="685817" indent="-263776" algn="l" defTabSz="844083" rtl="0" eaLnBrk="1" latinLnBrk="0" hangingPunct="1">
        <a:spcBef>
          <a:spcPct val="20000"/>
        </a:spcBef>
        <a:buFont typeface="Arial" pitchFamily="34" charset="0"/>
        <a:buChar char="–"/>
        <a:defRPr sz="258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spcBef>
          <a:spcPct val="20000"/>
        </a:spcBef>
        <a:buFont typeface="Arial" pitchFamily="34" charset="0"/>
        <a:buChar char="–"/>
        <a:defRPr sz="1846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spcBef>
          <a:spcPct val="20000"/>
        </a:spcBef>
        <a:buFont typeface="Arial" pitchFamily="34" charset="0"/>
        <a:buChar char="»"/>
        <a:defRPr sz="1846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spcBef>
          <a:spcPct val="20000"/>
        </a:spcBef>
        <a:buFont typeface="Arial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153525" y="2045711"/>
            <a:ext cx="55771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44083"/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банк </a:t>
            </a:r>
            <a:r>
              <a:rPr lang="ru-RU" sz="2800" b="1" cap="all" dirty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тренировочных заданий по оценке </a:t>
            </a:r>
            <a:r>
              <a:rPr lang="ru-RU" sz="2800" b="1" cap="all" dirty="0" smtClean="0">
                <a:solidFill>
                  <a:srgbClr val="002060"/>
                </a:solidFill>
                <a:latin typeface="PT Sans" panose="020B0503020203020204" pitchFamily="34" charset="-52"/>
                <a:ea typeface="Helvetica Neue"/>
                <a:cs typeface="Arial" pitchFamily="34" charset="0"/>
              </a:rPr>
              <a:t>функциональной грамотности</a:t>
            </a:r>
            <a:endParaRPr lang="ru-RU" sz="2800" b="1" cap="all" dirty="0">
              <a:solidFill>
                <a:srgbClr val="002060"/>
              </a:solidFill>
              <a:latin typeface="PT Sans" panose="020B0503020203020204" pitchFamily="34" charset="-52"/>
              <a:ea typeface="Helvetica Neue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44936" y="154075"/>
            <a:ext cx="2116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886508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ОТ «УЧЕНИКА»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43584" y="4445930"/>
            <a:ext cx="68909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адресную строку браузера ссылку на прохождение 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нажать на клавиатуре кнопку «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Enter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открывшейся странице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ввести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код мероприятия (код может быть заполнен автоматически) и пароль (индивидуальный код участника), поставить галочку «Я не робот» и нажать на кнопку «Войти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438" y="1359491"/>
            <a:ext cx="5953125" cy="2856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2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ПРИМЕР ЗАДАНИЯ ДИАГНОСТИЧЕСКОЙ РАБОТЫ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039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ПРОВЕРИТЬ ХОД ВЫПОЛНЕНИЯ РАБОТ УЧЕНИКАМИ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10" y="1412478"/>
            <a:ext cx="5934075" cy="28479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1565453" y="4133088"/>
            <a:ext cx="7285940" cy="2377437"/>
          </a:xfrm>
          <a:prstGeom prst="wedgeRectCallout">
            <a:avLst>
              <a:gd name="adj1" fmla="val -33458"/>
              <a:gd name="adj2" fmla="val 59523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923897" y="4418382"/>
            <a:ext cx="6590993" cy="1885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прогресса прохождения диагностической работы.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Отображается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колонке «Прогресс».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Индикатор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оценивания работы (информация о том, требуется экспертиза развернутых ответов для данной работы или нет). Отображается в колонке «Оценивание / результат» до оценивания работы.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Итоговый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 за выполненную работу (сумма баллов автоматизированного и экспертного оценивания работы). Отображается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колонке «Оценивание / результат» после оценивания работы.</a:t>
            </a:r>
          </a:p>
        </p:txBody>
      </p:sp>
    </p:spTree>
    <p:extLst>
      <p:ext uri="{BB962C8B-B14F-4D97-AF65-F5344CB8AC3E}">
        <p14:creationId xmlns:p14="http://schemas.microsoft.com/office/powerpoint/2010/main" val="81438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9" y="1108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50" y="1367172"/>
            <a:ext cx="7579766" cy="363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1259184" y="4358639"/>
            <a:ext cx="5258659" cy="1815390"/>
          </a:xfrm>
          <a:prstGeom prst="wedgeRectCallout">
            <a:avLst>
              <a:gd name="adj1" fmla="val 56406"/>
              <a:gd name="adj2" fmla="val 107475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616660" y="4658564"/>
            <a:ext cx="478413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</a:p>
          <a:p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странице проведения мероприятия из перечня работ выберите работу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пометкой «Требуется экспертиза» и нажмите на данную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запись.</a:t>
            </a: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Проводить проверку выполненной работы рекомендуется в течение 3 (трех) дней после выполнения ее учеником</a:t>
            </a:r>
          </a:p>
        </p:txBody>
      </p:sp>
    </p:spTree>
    <p:extLst>
      <p:ext uri="{BB962C8B-B14F-4D97-AF65-F5344CB8AC3E}">
        <p14:creationId xmlns:p14="http://schemas.microsoft.com/office/powerpoint/2010/main" val="3546063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44500" y="1100799"/>
            <a:ext cx="8317381" cy="5262739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87" y="1134667"/>
            <a:ext cx="74771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986558" y="5175705"/>
            <a:ext cx="5903995" cy="1195834"/>
          </a:xfrm>
          <a:prstGeom prst="wedgeRectCallout">
            <a:avLst>
              <a:gd name="adj1" fmla="val -49964"/>
              <a:gd name="adj2" fmla="val 70509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121723" y="5175705"/>
            <a:ext cx="56336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экспертизы ознакомьтесь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сопроводительной документацией по проверке диагностической работы, нажав на кнопку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Критерии оценивания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endParaRPr lang="ru-RU" sz="14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227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268" y="1159898"/>
            <a:ext cx="6650999" cy="3101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ая выноска 9"/>
          <p:cNvSpPr/>
          <p:nvPr/>
        </p:nvSpPr>
        <p:spPr>
          <a:xfrm rot="10800000" flipH="1">
            <a:off x="1028269" y="4335693"/>
            <a:ext cx="7157440" cy="2130943"/>
          </a:xfrm>
          <a:prstGeom prst="wedgeRectCallout">
            <a:avLst>
              <a:gd name="adj1" fmla="val 33149"/>
              <a:gd name="adj2" fmla="val 56331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320175" y="4253501"/>
            <a:ext cx="657362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Внимательно прочтите текст задания и развернутый ответ участника на него, после чего в блоке «Критерии оценивания» проставьте критерий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соответствующее заданию пустое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поле.</a:t>
            </a:r>
          </a:p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проверки работы и проставления всех критериев оценивания нажмите на кнопку «Завершить проверку», находящуюся внизу страницы проведения экспертизы справа.</a:t>
            </a:r>
          </a:p>
        </p:txBody>
      </p:sp>
    </p:spTree>
    <p:extLst>
      <p:ext uri="{BB962C8B-B14F-4D97-AF65-F5344CB8AC3E}">
        <p14:creationId xmlns:p14="http://schemas.microsoft.com/office/powerpoint/2010/main" val="42437094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1" name="Рисунок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31" y="1396008"/>
            <a:ext cx="6732878" cy="331498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333339" y="4164882"/>
            <a:ext cx="6093775" cy="2009143"/>
          </a:xfrm>
          <a:prstGeom prst="wedgeRectCallout">
            <a:avLst>
              <a:gd name="adj1" fmla="val 22151"/>
              <a:gd name="adj2" fmla="val 62158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96478" y="4353600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5.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завершения проверки развернутых ответов участника автоматически откроется страница проведения мероприятия.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столбце «Оценивание/результат» для проверенной работы будет отображаться итоговый балл за работу (сумма автоматизированного и экспертного оценивания) </a:t>
            </a:r>
          </a:p>
        </p:txBody>
      </p:sp>
    </p:spTree>
    <p:extLst>
      <p:ext uri="{BB962C8B-B14F-4D97-AF65-F5344CB8AC3E}">
        <p14:creationId xmlns:p14="http://schemas.microsoft.com/office/powerpoint/2010/main" val="3533516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ая выноска 25"/>
          <p:cNvSpPr/>
          <p:nvPr/>
        </p:nvSpPr>
        <p:spPr>
          <a:xfrm rot="10800000">
            <a:off x="413308" y="1108798"/>
            <a:ext cx="8317381" cy="5357838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ЭКСПЕРТИЗУ РАБОТ УЧЕНИКОВ?</a:t>
            </a:r>
            <a:endParaRPr lang="ru-RU" sz="2000" b="1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03" y="1481599"/>
            <a:ext cx="7554079" cy="232806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2260189" y="4099047"/>
            <a:ext cx="6093775" cy="2009143"/>
          </a:xfrm>
          <a:prstGeom prst="wedgeRectCallout">
            <a:avLst>
              <a:gd name="adj1" fmla="val 33315"/>
              <a:gd name="adj2" fmla="val 76722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2552588" y="4302395"/>
            <a:ext cx="554534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6. 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получения подробных результатов по работе каждого участника и просмотра процента выполнения заданий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каждым</a:t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из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участников на странице проведения мероприятия нажмите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кнопку «Скачать результаты»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и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сохраните файл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локальном диске компьютера.</a:t>
            </a:r>
          </a:p>
        </p:txBody>
      </p:sp>
    </p:spTree>
    <p:extLst>
      <p:ext uri="{BB962C8B-B14F-4D97-AF65-F5344CB8AC3E}">
        <p14:creationId xmlns:p14="http://schemas.microsoft.com/office/powerpoint/2010/main" val="1700929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ый треугольник 15"/>
          <p:cNvSpPr/>
          <p:nvPr/>
        </p:nvSpPr>
        <p:spPr>
          <a:xfrm flipH="1">
            <a:off x="687524" y="3252083"/>
            <a:ext cx="8456476" cy="3612010"/>
          </a:xfrm>
          <a:prstGeom prst="rtTriangle">
            <a:avLst/>
          </a:prstGeom>
          <a:gradFill>
            <a:gsLst>
              <a:gs pos="0">
                <a:schemeClr val="accent1">
                  <a:lumMod val="0"/>
                  <a:lumOff val="100000"/>
                  <a:alpha val="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925" tIns="38963" rIns="77925" bIns="38963" rtlCol="0" anchor="ctr"/>
          <a:lstStyle/>
          <a:p>
            <a:pPr algn="ctr"/>
            <a:endParaRPr lang="ru-RU">
              <a:latin typeface="PT Sans" panose="020B0503020203020204" pitchFamily="34" charset="-52"/>
            </a:endParaRPr>
          </a:p>
        </p:txBody>
      </p:sp>
      <p:sp>
        <p:nvSpPr>
          <p:cNvPr id="17" name="Shape 7"/>
          <p:cNvSpPr/>
          <p:nvPr/>
        </p:nvSpPr>
        <p:spPr>
          <a:xfrm>
            <a:off x="1043609" y="4494251"/>
            <a:ext cx="7056784" cy="1328647"/>
          </a:xfrm>
          <a:prstGeom prst="roundRect">
            <a:avLst>
              <a:gd name="adj" fmla="val 0"/>
            </a:avLst>
          </a:prstGeom>
          <a:solidFill>
            <a:srgbClr val="5585BF"/>
          </a:solidFill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ctr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1500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marL="504000" fontAlgn="base">
              <a:spcBef>
                <a:spcPts val="600"/>
              </a:spcBef>
              <a:spcAft>
                <a:spcPct val="0"/>
              </a:spcAft>
              <a:defRPr sz="1800" cap="none">
                <a:solidFill>
                  <a:srgbClr val="000000"/>
                </a:solidFill>
              </a:defRPr>
            </a:pPr>
            <a:endParaRPr lang="ru-RU" sz="1400" b="1" cap="none" dirty="0">
              <a:solidFill>
                <a:schemeClr val="bg1"/>
              </a:solidFill>
              <a:latin typeface="PT Sans" charset="-52"/>
              <a:ea typeface="+mn-ea"/>
              <a:cs typeface="+mn-cs"/>
            </a:endParaRPr>
          </a:p>
        </p:txBody>
      </p:sp>
      <p:sp>
        <p:nvSpPr>
          <p:cNvPr id="25" name="Прямоугольная выноска 24"/>
          <p:cNvSpPr/>
          <p:nvPr/>
        </p:nvSpPr>
        <p:spPr>
          <a:xfrm>
            <a:off x="5724128" y="2708920"/>
            <a:ext cx="2376264" cy="1365646"/>
          </a:xfrm>
          <a:prstGeom prst="wedgeRectCallout">
            <a:avLst>
              <a:gd name="adj1" fmla="val -111532"/>
              <a:gd name="adj2" fmla="val -50690"/>
            </a:avLst>
          </a:prstGeom>
          <a:noFill/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7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СЛУЖБА ПОДДЕРЖКИ РЕСУРСА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1" y="2991365"/>
            <a:ext cx="726057" cy="7469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370" y="3018257"/>
            <a:ext cx="723068" cy="720080"/>
          </a:xfrm>
          <a:prstGeom prst="rect">
            <a:avLst/>
          </a:prstGeom>
        </p:spPr>
      </p:pic>
      <p:sp>
        <p:nvSpPr>
          <p:cNvPr id="30" name="Прямоугольник 29"/>
          <p:cNvSpPr/>
          <p:nvPr/>
        </p:nvSpPr>
        <p:spPr>
          <a:xfrm>
            <a:off x="2051720" y="4828093"/>
            <a:ext cx="56511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 smtClean="0">
                <a:solidFill>
                  <a:schemeClr val="bg1"/>
                </a:solidFill>
                <a:latin typeface="PT Sans" charset="-52"/>
              </a:rPr>
              <a:t>По </a:t>
            </a:r>
            <a:r>
              <a:rPr lang="ru-RU" dirty="0">
                <a:solidFill>
                  <a:schemeClr val="bg1"/>
                </a:solidFill>
                <a:latin typeface="PT Sans" charset="-52"/>
              </a:rPr>
              <a:t>всем вопросам работы с ресурсом просьба обращаться fg@edu.ru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48331" y="1690495"/>
            <a:ext cx="724733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209550" fontAlgn="base">
              <a:spcBef>
                <a:spcPts val="600"/>
              </a:spcBef>
              <a:spcAft>
                <a:spcPct val="0"/>
              </a:spcAft>
              <a:tabLst>
                <a:tab pos="444500" algn="l"/>
                <a:tab pos="7534275" algn="l"/>
              </a:tabLst>
              <a:defRPr sz="1800" cap="none">
                <a:solidFill>
                  <a:srgbClr val="000000"/>
                </a:solidFill>
              </a:defRPr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Рекомендуем для проведения функционального тестирования использовать браузер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Google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Chrome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68 и выше,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</a:b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либо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Mozilla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Firefoх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latin typeface="PT Sans" charset="-52"/>
              </a:rPr>
              <a:t> версии 57 и выше.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937395"/>
            <a:ext cx="504056" cy="4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1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84001" y="2804464"/>
            <a:ext cx="8353425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600">
                <a:solidFill>
                  <a:srgbClr val="375075"/>
                </a:solidFill>
                <a:latin typeface="PT Sans" panose="020B0503020203020204" pitchFamily="34" charset="-52"/>
              </a:defRPr>
            </a:lvl1pPr>
          </a:lstStyle>
          <a:p>
            <a:pPr algn="ctr"/>
            <a:r>
              <a:rPr lang="ru-RU" sz="3500" b="1" dirty="0" smtClean="0">
                <a:solidFill>
                  <a:srgbClr val="4D71A5"/>
                </a:solidFill>
              </a:rPr>
              <a:t>Благодарим за внимание!</a:t>
            </a:r>
            <a:endParaRPr lang="ru-RU" sz="3500" b="1" dirty="0">
              <a:solidFill>
                <a:srgbClr val="4D71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3171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653136"/>
            <a:ext cx="8010145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Вход педагогов осуществляется только с использованием учетной записи портала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«Российская электронная школа»,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связи с чем необходима предварительная регистрация на портале в роли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«Учитель»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регистрации необходимо обязательно указывать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образовательную организацию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.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8" r="2906" b="24129"/>
          <a:stretch/>
        </p:blipFill>
        <p:spPr>
          <a:xfrm>
            <a:off x="308919" y="535299"/>
            <a:ext cx="8569412" cy="390244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600685" y="58272"/>
            <a:ext cx="23773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376092"/>
                </a:solidFill>
              </a:rPr>
              <a:t>https://fg.resh.edu.ru/</a:t>
            </a:r>
          </a:p>
        </p:txBody>
      </p:sp>
    </p:spTree>
    <p:extLst>
      <p:ext uri="{BB962C8B-B14F-4D97-AF65-F5344CB8AC3E}">
        <p14:creationId xmlns:p14="http://schemas.microsoft.com/office/powerpoint/2010/main" val="37503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570585" y="4909161"/>
            <a:ext cx="80101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открывшемся окне введите 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логин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и 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пароль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вашего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личного кабинета «</a:t>
            </a:r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Учителя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 портала «Российская электронная школа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https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://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resh.edu.ru</a:t>
            </a: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учетной записи «Учитель» на портале «Российская электронная школа»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«Зарегистрироваться в РЭШ»</a:t>
            </a:r>
            <a:endParaRPr lang="ru-RU" sz="1400" i="1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50" y="414225"/>
            <a:ext cx="8569413" cy="433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245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51447e-a207-459a-b45b-09b733834dd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63" y="395023"/>
            <a:ext cx="7258336" cy="58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ая выноска 4"/>
          <p:cNvSpPr/>
          <p:nvPr/>
        </p:nvSpPr>
        <p:spPr>
          <a:xfrm rot="10800000" flipH="1">
            <a:off x="5647334" y="2589580"/>
            <a:ext cx="3182112" cy="1923898"/>
          </a:xfrm>
          <a:prstGeom prst="wedgeRectCallout">
            <a:avLst>
              <a:gd name="adj1" fmla="val -61089"/>
              <a:gd name="adj2" fmla="val -20167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925311" y="2851167"/>
            <a:ext cx="26773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случае отсутствия школы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выпадающем списке, необходимо направить сообщение оператору, выбрав ссылку «Моей школы нет </a:t>
            </a: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i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400" i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списке» 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Прямоугольная выноска 5"/>
          <p:cNvSpPr/>
          <p:nvPr/>
        </p:nvSpPr>
        <p:spPr>
          <a:xfrm rot="10800000" flipH="1">
            <a:off x="5647334" y="4635397"/>
            <a:ext cx="3182112" cy="1392328"/>
          </a:xfrm>
          <a:prstGeom prst="wedgeRectCallout">
            <a:avLst>
              <a:gd name="adj1" fmla="val -73503"/>
              <a:gd name="adj2" fmla="val -6796"/>
            </a:avLst>
          </a:prstGeom>
          <a:solidFill>
            <a:schemeClr val="accent1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925311" y="4823834"/>
            <a:ext cx="2677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После заполнения нажать «Поступить в школу».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/>
            </a:r>
            <a:b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указанный e-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mail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 </a:t>
            </a: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придет ссылка для авторизации.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2119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60" y="1331502"/>
            <a:ext cx="7889425" cy="20261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433778" y="4268347"/>
            <a:ext cx="62837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1. </a:t>
            </a:r>
            <a:endParaRPr lang="ru-RU" sz="2400" b="1" dirty="0" smtClean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разделе «Мероприятия» нажмите на кнопку «Создать мероприятие» </a:t>
            </a:r>
          </a:p>
        </p:txBody>
      </p:sp>
    </p:spTree>
    <p:extLst>
      <p:ext uri="{BB962C8B-B14F-4D97-AF65-F5344CB8AC3E}">
        <p14:creationId xmlns:p14="http://schemas.microsoft.com/office/powerpoint/2010/main" val="1989547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086854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57067" y="1967774"/>
            <a:ext cx="25383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2.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заполните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«Название мероприятия»;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флажком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выберите направление функциональной грамотности;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поле «Дата проведения» выберите дату проведения мероприятия.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565" y="1492432"/>
            <a:ext cx="4787780" cy="41622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01537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7" t="13783" r="19776" b="27790"/>
          <a:stretch/>
        </p:blipFill>
        <p:spPr bwMode="auto">
          <a:xfrm>
            <a:off x="519271" y="980194"/>
            <a:ext cx="7572054" cy="40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ая выноска 11"/>
          <p:cNvSpPr/>
          <p:nvPr/>
        </p:nvSpPr>
        <p:spPr>
          <a:xfrm rot="10800000" flipH="1">
            <a:off x="4787757" y="3927273"/>
            <a:ext cx="3676649" cy="1967789"/>
          </a:xfrm>
          <a:prstGeom prst="wedgeRectCallout">
            <a:avLst>
              <a:gd name="adj1" fmla="val -75062"/>
              <a:gd name="adj2" fmla="val 80940"/>
            </a:avLst>
          </a:prstGeom>
          <a:solidFill>
            <a:schemeClr val="tx2">
              <a:lumMod val="60000"/>
              <a:lumOff val="4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1" y="1445050"/>
            <a:ext cx="3676650" cy="153860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937763" y="4311003"/>
            <a:ext cx="29041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3. </a:t>
            </a:r>
          </a:p>
          <a:p>
            <a:r>
              <a:rPr lang="ru-RU" sz="1600" dirty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Укажите контрольные измерительные материалы для каждого </a:t>
            </a:r>
            <a:r>
              <a:rPr lang="ru-RU" sz="1600" dirty="0" smtClean="0">
                <a:solidFill>
                  <a:schemeClr val="bg1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варианта. </a:t>
            </a:r>
            <a:endParaRPr lang="ru-RU" sz="1600" dirty="0">
              <a:solidFill>
                <a:schemeClr val="bg1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172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1" y="1086853"/>
            <a:ext cx="8317381" cy="535783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СОЗДАТЬ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41" y="1318565"/>
            <a:ext cx="7379411" cy="3216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28" t="14382" r="31208" b="45918"/>
          <a:stretch/>
        </p:blipFill>
        <p:spPr bwMode="auto">
          <a:xfrm>
            <a:off x="1048551" y="3765772"/>
            <a:ext cx="3749646" cy="2160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ая выноска 9"/>
          <p:cNvSpPr/>
          <p:nvPr/>
        </p:nvSpPr>
        <p:spPr>
          <a:xfrm rot="10800000" flipH="1">
            <a:off x="5164241" y="4665176"/>
            <a:ext cx="3122773" cy="1584060"/>
          </a:xfrm>
          <a:prstGeom prst="wedgeRectCallout">
            <a:avLst>
              <a:gd name="adj1" fmla="val -71143"/>
              <a:gd name="adj2" fmla="val 34170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rgbClr val="85A6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435195" y="4857042"/>
            <a:ext cx="26627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4. </a:t>
            </a:r>
          </a:p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На странице проведения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мероприятия 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необходимо добавить класс.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5823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ая выноска 25"/>
          <p:cNvSpPr/>
          <p:nvPr/>
        </p:nvSpPr>
        <p:spPr>
          <a:xfrm rot="10800000">
            <a:off x="438912" y="1108799"/>
            <a:ext cx="8317381" cy="5035967"/>
          </a:xfrm>
          <a:custGeom>
            <a:avLst/>
            <a:gdLst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3067421 w 7361810"/>
              <a:gd name="connsiteY9" fmla="*/ 4445904 h 4445904"/>
              <a:gd name="connsiteX10" fmla="*/ 2297106 w 7361810"/>
              <a:gd name="connsiteY10" fmla="*/ 4712258 h 4445904"/>
              <a:gd name="connsiteX11" fmla="*/ 1226968 w 7361810"/>
              <a:gd name="connsiteY11" fmla="*/ 4445904 h 4445904"/>
              <a:gd name="connsiteX12" fmla="*/ 0 w 7361810"/>
              <a:gd name="connsiteY12" fmla="*/ 4445904 h 4445904"/>
              <a:gd name="connsiteX13" fmla="*/ 0 w 7361810"/>
              <a:gd name="connsiteY13" fmla="*/ 3704920 h 4445904"/>
              <a:gd name="connsiteX14" fmla="*/ 0 w 7361810"/>
              <a:gd name="connsiteY14" fmla="*/ 2593444 h 4445904"/>
              <a:gd name="connsiteX15" fmla="*/ 0 w 7361810"/>
              <a:gd name="connsiteY15" fmla="*/ 2593444 h 4445904"/>
              <a:gd name="connsiteX16" fmla="*/ 0 w 7361810"/>
              <a:gd name="connsiteY16" fmla="*/ 0 h 4445904"/>
              <a:gd name="connsiteX0" fmla="*/ 0 w 7361810"/>
              <a:gd name="connsiteY0" fmla="*/ 0 h 4712258"/>
              <a:gd name="connsiteX1" fmla="*/ 1226968 w 7361810"/>
              <a:gd name="connsiteY1" fmla="*/ 0 h 4712258"/>
              <a:gd name="connsiteX2" fmla="*/ 1226968 w 7361810"/>
              <a:gd name="connsiteY2" fmla="*/ 0 h 4712258"/>
              <a:gd name="connsiteX3" fmla="*/ 3067421 w 7361810"/>
              <a:gd name="connsiteY3" fmla="*/ 0 h 4712258"/>
              <a:gd name="connsiteX4" fmla="*/ 7361810 w 7361810"/>
              <a:gd name="connsiteY4" fmla="*/ 0 h 4712258"/>
              <a:gd name="connsiteX5" fmla="*/ 7361810 w 7361810"/>
              <a:gd name="connsiteY5" fmla="*/ 2593444 h 4712258"/>
              <a:gd name="connsiteX6" fmla="*/ 7361810 w 7361810"/>
              <a:gd name="connsiteY6" fmla="*/ 2593444 h 4712258"/>
              <a:gd name="connsiteX7" fmla="*/ 7361810 w 7361810"/>
              <a:gd name="connsiteY7" fmla="*/ 3704920 h 4712258"/>
              <a:gd name="connsiteX8" fmla="*/ 7361810 w 7361810"/>
              <a:gd name="connsiteY8" fmla="*/ 4445904 h 4712258"/>
              <a:gd name="connsiteX9" fmla="*/ 5835673 w 7361810"/>
              <a:gd name="connsiteY9" fmla="*/ 4445904 h 4712258"/>
              <a:gd name="connsiteX10" fmla="*/ 2297106 w 7361810"/>
              <a:gd name="connsiteY10" fmla="*/ 4712258 h 4712258"/>
              <a:gd name="connsiteX11" fmla="*/ 1226968 w 7361810"/>
              <a:gd name="connsiteY11" fmla="*/ 4445904 h 4712258"/>
              <a:gd name="connsiteX12" fmla="*/ 0 w 7361810"/>
              <a:gd name="connsiteY12" fmla="*/ 4445904 h 4712258"/>
              <a:gd name="connsiteX13" fmla="*/ 0 w 7361810"/>
              <a:gd name="connsiteY13" fmla="*/ 3704920 h 4712258"/>
              <a:gd name="connsiteX14" fmla="*/ 0 w 7361810"/>
              <a:gd name="connsiteY14" fmla="*/ 2593444 h 4712258"/>
              <a:gd name="connsiteX15" fmla="*/ 0 w 7361810"/>
              <a:gd name="connsiteY15" fmla="*/ 2593444 h 4712258"/>
              <a:gd name="connsiteX16" fmla="*/ 0 w 7361810"/>
              <a:gd name="connsiteY16" fmla="*/ 0 h 4712258"/>
              <a:gd name="connsiteX0" fmla="*/ 0 w 7361810"/>
              <a:gd name="connsiteY0" fmla="*/ 0 h 4793677"/>
              <a:gd name="connsiteX1" fmla="*/ 1226968 w 7361810"/>
              <a:gd name="connsiteY1" fmla="*/ 0 h 4793677"/>
              <a:gd name="connsiteX2" fmla="*/ 1226968 w 7361810"/>
              <a:gd name="connsiteY2" fmla="*/ 0 h 4793677"/>
              <a:gd name="connsiteX3" fmla="*/ 3067421 w 7361810"/>
              <a:gd name="connsiteY3" fmla="*/ 0 h 4793677"/>
              <a:gd name="connsiteX4" fmla="*/ 7361810 w 7361810"/>
              <a:gd name="connsiteY4" fmla="*/ 0 h 4793677"/>
              <a:gd name="connsiteX5" fmla="*/ 7361810 w 7361810"/>
              <a:gd name="connsiteY5" fmla="*/ 2593444 h 4793677"/>
              <a:gd name="connsiteX6" fmla="*/ 7361810 w 7361810"/>
              <a:gd name="connsiteY6" fmla="*/ 2593444 h 4793677"/>
              <a:gd name="connsiteX7" fmla="*/ 7361810 w 7361810"/>
              <a:gd name="connsiteY7" fmla="*/ 3704920 h 4793677"/>
              <a:gd name="connsiteX8" fmla="*/ 7361810 w 7361810"/>
              <a:gd name="connsiteY8" fmla="*/ 4445904 h 4793677"/>
              <a:gd name="connsiteX9" fmla="*/ 5835673 w 7361810"/>
              <a:gd name="connsiteY9" fmla="*/ 4445904 h 4793677"/>
              <a:gd name="connsiteX10" fmla="*/ 3612339 w 7361810"/>
              <a:gd name="connsiteY10" fmla="*/ 4793677 h 4793677"/>
              <a:gd name="connsiteX11" fmla="*/ 1226968 w 7361810"/>
              <a:gd name="connsiteY11" fmla="*/ 4445904 h 4793677"/>
              <a:gd name="connsiteX12" fmla="*/ 0 w 7361810"/>
              <a:gd name="connsiteY12" fmla="*/ 4445904 h 4793677"/>
              <a:gd name="connsiteX13" fmla="*/ 0 w 7361810"/>
              <a:gd name="connsiteY13" fmla="*/ 3704920 h 4793677"/>
              <a:gd name="connsiteX14" fmla="*/ 0 w 7361810"/>
              <a:gd name="connsiteY14" fmla="*/ 2593444 h 4793677"/>
              <a:gd name="connsiteX15" fmla="*/ 0 w 7361810"/>
              <a:gd name="connsiteY15" fmla="*/ 2593444 h 4793677"/>
              <a:gd name="connsiteX16" fmla="*/ 0 w 7361810"/>
              <a:gd name="connsiteY16" fmla="*/ 0 h 4793677"/>
              <a:gd name="connsiteX0" fmla="*/ 0 w 7361810"/>
              <a:gd name="connsiteY0" fmla="*/ 0 h 4580734"/>
              <a:gd name="connsiteX1" fmla="*/ 1226968 w 7361810"/>
              <a:gd name="connsiteY1" fmla="*/ 0 h 4580734"/>
              <a:gd name="connsiteX2" fmla="*/ 1226968 w 7361810"/>
              <a:gd name="connsiteY2" fmla="*/ 0 h 4580734"/>
              <a:gd name="connsiteX3" fmla="*/ 3067421 w 7361810"/>
              <a:gd name="connsiteY3" fmla="*/ 0 h 4580734"/>
              <a:gd name="connsiteX4" fmla="*/ 7361810 w 7361810"/>
              <a:gd name="connsiteY4" fmla="*/ 0 h 4580734"/>
              <a:gd name="connsiteX5" fmla="*/ 7361810 w 7361810"/>
              <a:gd name="connsiteY5" fmla="*/ 2593444 h 4580734"/>
              <a:gd name="connsiteX6" fmla="*/ 7361810 w 7361810"/>
              <a:gd name="connsiteY6" fmla="*/ 2593444 h 4580734"/>
              <a:gd name="connsiteX7" fmla="*/ 7361810 w 7361810"/>
              <a:gd name="connsiteY7" fmla="*/ 3704920 h 4580734"/>
              <a:gd name="connsiteX8" fmla="*/ 7361810 w 7361810"/>
              <a:gd name="connsiteY8" fmla="*/ 4445904 h 4580734"/>
              <a:gd name="connsiteX9" fmla="*/ 5835673 w 7361810"/>
              <a:gd name="connsiteY9" fmla="*/ 4445904 h 4580734"/>
              <a:gd name="connsiteX10" fmla="*/ 3618602 w 7361810"/>
              <a:gd name="connsiteY10" fmla="*/ 4580734 h 4580734"/>
              <a:gd name="connsiteX11" fmla="*/ 1226968 w 7361810"/>
              <a:gd name="connsiteY11" fmla="*/ 4445904 h 4580734"/>
              <a:gd name="connsiteX12" fmla="*/ 0 w 7361810"/>
              <a:gd name="connsiteY12" fmla="*/ 4445904 h 4580734"/>
              <a:gd name="connsiteX13" fmla="*/ 0 w 7361810"/>
              <a:gd name="connsiteY13" fmla="*/ 3704920 h 4580734"/>
              <a:gd name="connsiteX14" fmla="*/ 0 w 7361810"/>
              <a:gd name="connsiteY14" fmla="*/ 2593444 h 4580734"/>
              <a:gd name="connsiteX15" fmla="*/ 0 w 7361810"/>
              <a:gd name="connsiteY15" fmla="*/ 2593444 h 4580734"/>
              <a:gd name="connsiteX16" fmla="*/ 0 w 7361810"/>
              <a:gd name="connsiteY16" fmla="*/ 0 h 458073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5835673 w 7361810"/>
              <a:gd name="connsiteY9" fmla="*/ 4445904 h 4445904"/>
              <a:gd name="connsiteX10" fmla="*/ 1226968 w 7361810"/>
              <a:gd name="connsiteY10" fmla="*/ 4445904 h 4445904"/>
              <a:gd name="connsiteX11" fmla="*/ 0 w 7361810"/>
              <a:gd name="connsiteY11" fmla="*/ 4445904 h 4445904"/>
              <a:gd name="connsiteX12" fmla="*/ 0 w 7361810"/>
              <a:gd name="connsiteY12" fmla="*/ 3704920 h 4445904"/>
              <a:gd name="connsiteX13" fmla="*/ 0 w 7361810"/>
              <a:gd name="connsiteY13" fmla="*/ 2593444 h 4445904"/>
              <a:gd name="connsiteX14" fmla="*/ 0 w 7361810"/>
              <a:gd name="connsiteY14" fmla="*/ 2593444 h 4445904"/>
              <a:gd name="connsiteX15" fmla="*/ 0 w 7361810"/>
              <a:gd name="connsiteY15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1226968 w 7361810"/>
              <a:gd name="connsiteY9" fmla="*/ 4445904 h 4445904"/>
              <a:gd name="connsiteX10" fmla="*/ 0 w 7361810"/>
              <a:gd name="connsiteY10" fmla="*/ 4445904 h 4445904"/>
              <a:gd name="connsiteX11" fmla="*/ 0 w 7361810"/>
              <a:gd name="connsiteY11" fmla="*/ 3704920 h 4445904"/>
              <a:gd name="connsiteX12" fmla="*/ 0 w 7361810"/>
              <a:gd name="connsiteY12" fmla="*/ 2593444 h 4445904"/>
              <a:gd name="connsiteX13" fmla="*/ 0 w 7361810"/>
              <a:gd name="connsiteY13" fmla="*/ 2593444 h 4445904"/>
              <a:gd name="connsiteX14" fmla="*/ 0 w 7361810"/>
              <a:gd name="connsiteY14" fmla="*/ 0 h 4445904"/>
              <a:gd name="connsiteX0" fmla="*/ 0 w 7361810"/>
              <a:gd name="connsiteY0" fmla="*/ 0 h 4445904"/>
              <a:gd name="connsiteX1" fmla="*/ 1226968 w 7361810"/>
              <a:gd name="connsiteY1" fmla="*/ 0 h 4445904"/>
              <a:gd name="connsiteX2" fmla="*/ 1226968 w 7361810"/>
              <a:gd name="connsiteY2" fmla="*/ 0 h 4445904"/>
              <a:gd name="connsiteX3" fmla="*/ 3067421 w 7361810"/>
              <a:gd name="connsiteY3" fmla="*/ 0 h 4445904"/>
              <a:gd name="connsiteX4" fmla="*/ 7361810 w 7361810"/>
              <a:gd name="connsiteY4" fmla="*/ 0 h 4445904"/>
              <a:gd name="connsiteX5" fmla="*/ 7361810 w 7361810"/>
              <a:gd name="connsiteY5" fmla="*/ 2593444 h 4445904"/>
              <a:gd name="connsiteX6" fmla="*/ 7361810 w 7361810"/>
              <a:gd name="connsiteY6" fmla="*/ 2593444 h 4445904"/>
              <a:gd name="connsiteX7" fmla="*/ 7361810 w 7361810"/>
              <a:gd name="connsiteY7" fmla="*/ 3704920 h 4445904"/>
              <a:gd name="connsiteX8" fmla="*/ 7361810 w 7361810"/>
              <a:gd name="connsiteY8" fmla="*/ 4445904 h 4445904"/>
              <a:gd name="connsiteX9" fmla="*/ 0 w 7361810"/>
              <a:gd name="connsiteY9" fmla="*/ 4445904 h 4445904"/>
              <a:gd name="connsiteX10" fmla="*/ 0 w 7361810"/>
              <a:gd name="connsiteY10" fmla="*/ 3704920 h 4445904"/>
              <a:gd name="connsiteX11" fmla="*/ 0 w 7361810"/>
              <a:gd name="connsiteY11" fmla="*/ 2593444 h 4445904"/>
              <a:gd name="connsiteX12" fmla="*/ 0 w 7361810"/>
              <a:gd name="connsiteY12" fmla="*/ 2593444 h 4445904"/>
              <a:gd name="connsiteX13" fmla="*/ 0 w 7361810"/>
              <a:gd name="connsiteY13" fmla="*/ 0 h 4445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7361810" h="4445904">
                <a:moveTo>
                  <a:pt x="0" y="0"/>
                </a:moveTo>
                <a:lnTo>
                  <a:pt x="1226968" y="0"/>
                </a:lnTo>
                <a:lnTo>
                  <a:pt x="1226968" y="0"/>
                </a:lnTo>
                <a:lnTo>
                  <a:pt x="3067421" y="0"/>
                </a:lnTo>
                <a:lnTo>
                  <a:pt x="7361810" y="0"/>
                </a:lnTo>
                <a:lnTo>
                  <a:pt x="7361810" y="2593444"/>
                </a:lnTo>
                <a:lnTo>
                  <a:pt x="7361810" y="2593444"/>
                </a:lnTo>
                <a:lnTo>
                  <a:pt x="7361810" y="3704920"/>
                </a:lnTo>
                <a:lnTo>
                  <a:pt x="7361810" y="4445904"/>
                </a:lnTo>
                <a:lnTo>
                  <a:pt x="0" y="4445904"/>
                </a:lnTo>
                <a:lnTo>
                  <a:pt x="0" y="3704920"/>
                </a:lnTo>
                <a:lnTo>
                  <a:pt x="0" y="2593444"/>
                </a:lnTo>
                <a:lnTo>
                  <a:pt x="0" y="2593444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" y="0"/>
            <a:ext cx="9144000" cy="791034"/>
          </a:xfrm>
          <a:prstGeom prst="rect">
            <a:avLst/>
          </a:prstGeom>
          <a:solidFill>
            <a:srgbClr val="3750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4083">
              <a:defRPr/>
            </a:pPr>
            <a:endParaRPr lang="ru-RU" sz="1662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Название 1"/>
          <p:cNvSpPr txBox="1">
            <a:spLocks/>
          </p:cNvSpPr>
          <p:nvPr/>
        </p:nvSpPr>
        <p:spPr>
          <a:xfrm>
            <a:off x="0" y="220336"/>
            <a:ext cx="9144000" cy="570697"/>
          </a:xfrm>
          <a:prstGeom prst="rect">
            <a:avLst/>
          </a:prstGeom>
        </p:spPr>
        <p:txBody>
          <a:bodyPr vert="horz" lIns="84406" tIns="42203" rIns="84406" bIns="42203" rtlCol="0" anchor="t" anchorCtr="0">
            <a:noAutofit/>
          </a:bodyPr>
          <a:lstStyle/>
          <a:p>
            <a:pPr algn="ctr" defTabSz="844083"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КАК ПРОВЕСТИ МЕРОПРИЯТИЕ?</a:t>
            </a:r>
            <a:endParaRPr lang="ru-RU" sz="2000" b="1" dirty="0">
              <a:solidFill>
                <a:prstClr val="white"/>
              </a:solidFill>
              <a:latin typeface="PT Sans" panose="020B0503020203020204" pitchFamily="34" charset="-52"/>
              <a:ea typeface="Verdana" pitchFamily="34" charset="0"/>
              <a:cs typeface="Verdana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06928" y="2761409"/>
            <a:ext cx="607893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Шаг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1. </a:t>
            </a:r>
          </a:p>
          <a:p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Для предоставления участникам доступа к прохождению мероприятия нажмите на кнопку «Скачать коды доступа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».</a:t>
            </a:r>
            <a:b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</a:b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В 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результате на локальный диск компьютера будет сохранен файл в формате MS </a:t>
            </a:r>
            <a:r>
              <a:rPr lang="ru-RU" sz="1600" dirty="0" err="1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Excel</a:t>
            </a:r>
            <a:r>
              <a:rPr lang="ru-RU" sz="1600" dirty="0">
                <a:solidFill>
                  <a:schemeClr val="accent1">
                    <a:lumMod val="75000"/>
                  </a:schemeClr>
                </a:solidFill>
                <a:latin typeface="PT Sans" panose="020B0503020203020204" pitchFamily="34" charset="-52"/>
                <a:ea typeface="Verdana" pitchFamily="34" charset="0"/>
                <a:cs typeface="Verdana" pitchFamily="34" charset="0"/>
              </a:rPr>
              <a:t>, содержащий ссылку на прохождение мероприятия и индивидуальный код для каждого участника</a:t>
            </a:r>
          </a:p>
        </p:txBody>
      </p:sp>
      <p:pic>
        <p:nvPicPr>
          <p:cNvPr id="9" name="Рисунок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376" y="1468846"/>
            <a:ext cx="7563180" cy="930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98" r="33447" b="54361"/>
          <a:stretch/>
        </p:blipFill>
        <p:spPr bwMode="auto">
          <a:xfrm>
            <a:off x="1004317" y="4454180"/>
            <a:ext cx="7607977" cy="154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1866975"/>
      </p:ext>
    </p:extLst>
  </p:cSld>
  <p:clrMapOvr>
    <a:masterClrMapping/>
  </p:clrMapOvr>
</p:sld>
</file>

<file path=ppt/theme/theme1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17490</TotalTime>
  <Words>415</Words>
  <Application>Microsoft Office PowerPoint</Application>
  <PresentationFormat>Экран (4:3)</PresentationFormat>
  <Paragraphs>60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Verdana</vt:lpstr>
      <vt:lpstr>Calibri</vt:lpstr>
      <vt:lpstr>Times New Roman</vt:lpstr>
      <vt:lpstr>Helvetica Neue</vt:lpstr>
      <vt:lpstr>PT Sans</vt:lpstr>
      <vt:lpstr>Arial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wabb@yandex.ru</dc:creator>
  <cp:lastModifiedBy>User</cp:lastModifiedBy>
  <cp:revision>1127</cp:revision>
  <cp:lastPrinted>2020-02-10T06:18:27Z</cp:lastPrinted>
  <dcterms:created xsi:type="dcterms:W3CDTF">2018-05-08T09:56:03Z</dcterms:created>
  <dcterms:modified xsi:type="dcterms:W3CDTF">2021-12-02T13:28:58Z</dcterms:modified>
</cp:coreProperties>
</file>