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77" r:id="rId5"/>
    <p:sldId id="278" r:id="rId6"/>
    <p:sldId id="274" r:id="rId7"/>
    <p:sldId id="275" r:id="rId8"/>
    <p:sldId id="272" r:id="rId9"/>
    <p:sldId id="273" r:id="rId10"/>
    <p:sldId id="276" r:id="rId11"/>
    <p:sldId id="279" r:id="rId12"/>
    <p:sldId id="280" r:id="rId13"/>
    <p:sldId id="281" r:id="rId14"/>
    <p:sldId id="282" r:id="rId15"/>
    <p:sldId id="283" r:id="rId16"/>
    <p:sldId id="284" r:id="rId17"/>
    <p:sldId id="295" r:id="rId18"/>
    <p:sldId id="286" r:id="rId19"/>
    <p:sldId id="287" r:id="rId20"/>
    <p:sldId id="288" r:id="rId21"/>
    <p:sldId id="290" r:id="rId22"/>
    <p:sldId id="291" r:id="rId23"/>
    <p:sldId id="293" r:id="rId24"/>
    <p:sldId id="294" r:id="rId25"/>
    <p:sldId id="260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1" autoAdjust="0"/>
    <p:restoredTop sz="9466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C8B8-CF8D-4C34-9991-DFE5E5141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7%D0%B1%D0%B5%D0%BA%D0%B8" TargetMode="External"/><Relationship Id="rId7" Type="http://schemas.openxmlformats.org/officeDocument/2006/relationships/hyperlink" Target="https://ru.wikipedia.org/wiki/%D0%A2%D0%B0%D0%B4%D0%B6%D0%B8%D0%BA%D0%B8" TargetMode="External"/><Relationship Id="rId2" Type="http://schemas.openxmlformats.org/officeDocument/2006/relationships/hyperlink" Target="https://ru.wikipedia.org/wiki/%D0%9A%D0%B8%D1%80%D0%B3%D0%B8%D0%B7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3%D0%B9%D0%B3%D1%83%D1%80%D1%8B" TargetMode="External"/><Relationship Id="rId5" Type="http://schemas.openxmlformats.org/officeDocument/2006/relationships/hyperlink" Target="https://ru.wikipedia.org/wiki/%D0%94%D1%83%D0%BD%D0%B3%D0%B0%D0%BD%D0%B5" TargetMode="External"/><Relationship Id="rId4" Type="http://schemas.openxmlformats.org/officeDocument/2006/relationships/hyperlink" Target="https://ru.wikipedia.org/wiki/%D0%A0%D1%83%D1%81%D1%81%D0%BA%D0%B8%D0%B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1%84%D0%B8%D1%86%D0%B8%D0%B0%D0%BB%D1%8C%D0%BD%D1%8B%D0%B9_%D1%8F%D0%B7%D1%8B%D0%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esktop\фестиваль национальных культур\russian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426"/>
            <a:ext cx="9144000" cy="70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2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052736"/>
            <a:ext cx="5805264" cy="5805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76672"/>
          <a:ext cx="8568952" cy="6006075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6720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НАЦИОНАЛЬНЫЙ СОСТАВ</a:t>
                      </a:r>
                      <a:endParaRPr lang="ru-RU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hlinkClick r:id="rId2" tooltip="Киргизы"/>
                        </a:rPr>
                        <a:t>киргизы</a:t>
                      </a:r>
                      <a:endParaRPr lang="ru-RU" sz="44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73.2 %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hlinkClick r:id="rId3" tooltip="Узбеки"/>
                        </a:rPr>
                        <a:t>узбеки</a:t>
                      </a:r>
                      <a:endParaRPr lang="ru-RU" sz="44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14.6 %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hlinkClick r:id="rId4" tooltip="Русские"/>
                        </a:rPr>
                        <a:t>русские</a:t>
                      </a:r>
                      <a:endParaRPr lang="ru-RU" sz="44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5.8 %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4400">
                          <a:hlinkClick r:id="rId5" tooltip="Дунгане"/>
                        </a:rPr>
                        <a:t>дунгане</a:t>
                      </a:r>
                      <a:endParaRPr lang="ru-RU" sz="440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1.1 %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4400">
                          <a:hlinkClick r:id="rId6" tooltip="Уйгуры"/>
                        </a:rPr>
                        <a:t>уйгуры</a:t>
                      </a:r>
                      <a:endParaRPr lang="ru-RU" sz="440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0.9 %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4400">
                          <a:hlinkClick r:id="rId7" tooltip="Таджики"/>
                        </a:rPr>
                        <a:t>таджики</a:t>
                      </a:r>
                      <a:endParaRPr lang="ru-RU" sz="440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0.9 %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другие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3.5 %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fs1.ppt4web.ru/images/95231/117755/640/img1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4725" t="11025" r="5501" b="5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1" cy="3322320"/>
        </p:xfrm>
        <a:graphic>
          <a:graphicData uri="http://schemas.openxmlformats.org/drawingml/2006/table">
            <a:tbl>
              <a:tblPr/>
              <a:tblGrid>
                <a:gridCol w="4252609"/>
                <a:gridCol w="48913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0" dirty="0">
                          <a:solidFill>
                            <a:srgbClr val="FF0000"/>
                          </a:solidFill>
                          <a:hlinkClick r:id="rId2" tooltip="Официальный язык"/>
                        </a:rPr>
                        <a:t>Официальные </a:t>
                      </a:r>
                      <a:r>
                        <a:rPr lang="ru-RU" sz="5000" dirty="0" smtClean="0">
                          <a:solidFill>
                            <a:srgbClr val="FF0000"/>
                          </a:solidFill>
                          <a:hlinkClick r:id="rId2" tooltip="Официальный язык"/>
                        </a:rPr>
                        <a:t>языки</a:t>
                      </a:r>
                      <a:endParaRPr lang="ru-RU" sz="5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КИРГИЗСКИЙ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 — </a:t>
                      </a:r>
                      <a:r>
                        <a:rPr lang="ru-RU" sz="5000" dirty="0">
                          <a:solidFill>
                            <a:srgbClr val="FF0000"/>
                          </a:solidFill>
                        </a:rPr>
                        <a:t>государственный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5400" dirty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5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 — </a:t>
                      </a:r>
                      <a:r>
                        <a:rPr lang="ru-RU" sz="5400" dirty="0">
                          <a:solidFill>
                            <a:srgbClr val="FF0000"/>
                          </a:solidFill>
                        </a:rPr>
                        <a:t>официальный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Денежная единица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Кыргызской</a:t>
            </a:r>
            <a:r>
              <a:rPr lang="ru-RU" b="1" dirty="0" smtClean="0">
                <a:solidFill>
                  <a:srgbClr val="002060"/>
                </a:solidFill>
              </a:rPr>
              <a:t> Республики – сом.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f.sravni.ru/cms/KnowledgeBaseArticle/Picture/mat_6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3424"/>
            <a:ext cx="921044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55500/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www.advantour.com/img/kyrgyzstan/culture/kyrgyz-writers-rus.jpg"/>
          <p:cNvPicPr>
            <a:picLocks noChangeAspect="1" noChangeArrowheads="1"/>
          </p:cNvPicPr>
          <p:nvPr/>
        </p:nvPicPr>
        <p:blipFill>
          <a:blip r:embed="rId2" cstate="print"/>
          <a:srcRect r="66736"/>
          <a:stretch>
            <a:fillRect/>
          </a:stretch>
        </p:blipFill>
        <p:spPr bwMode="auto">
          <a:xfrm>
            <a:off x="0" y="0"/>
            <a:ext cx="325208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4" name="Picture 4" descr="https://www.advantour.com/img/kyrgyzstan/culture/kyrgyz-writers-rus.jpg"/>
          <p:cNvPicPr>
            <a:picLocks noChangeAspect="1" noChangeArrowheads="1"/>
          </p:cNvPicPr>
          <p:nvPr/>
        </p:nvPicPr>
        <p:blipFill>
          <a:blip r:embed="rId2" cstate="print"/>
          <a:srcRect l="66862"/>
          <a:stretch>
            <a:fillRect/>
          </a:stretch>
        </p:blipFill>
        <p:spPr bwMode="auto">
          <a:xfrm>
            <a:off x="5796136" y="0"/>
            <a:ext cx="3347864" cy="339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s://www.advantour.com/img/kyrgyzstan/culture/kyrgyz-writers-rus.jpg"/>
          <p:cNvPicPr>
            <a:picLocks noChangeAspect="1" noChangeArrowheads="1"/>
          </p:cNvPicPr>
          <p:nvPr/>
        </p:nvPicPr>
        <p:blipFill>
          <a:blip r:embed="rId2" cstate="print"/>
          <a:srcRect l="36973" r="33733"/>
          <a:stretch>
            <a:fillRect/>
          </a:stretch>
        </p:blipFill>
        <p:spPr bwMode="auto">
          <a:xfrm>
            <a:off x="2339752" y="2564904"/>
            <a:ext cx="374289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gde.kg/uploads/posts/2016-03/1458973740_etn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45720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open.kg/uploads/posts/2014-02/1392544182_vlad-ushakov-photo.kg-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427984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www.advantour.com/img/kyrgyzstan/culture/kyrgyz-cloth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s25910.pcdn.co/wp-content/uploads/2016/10/Costumes-World-Nomad-Gam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4279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227013"/>
            <a:ext cx="8676456" cy="2201862"/>
          </a:xfrm>
        </p:spPr>
        <p:txBody>
          <a:bodyPr>
            <a:normAutofit/>
          </a:bodyPr>
          <a:lstStyle/>
          <a:p>
            <a:r>
              <a:rPr lang="ru-RU" dirty="0" smtClean="0"/>
              <a:t>Главная </a:t>
            </a:r>
            <a:r>
              <a:rPr lang="ru-RU" dirty="0" err="1" smtClean="0"/>
              <a:t>этномаркирующая</a:t>
            </a:r>
            <a:r>
              <a:rPr lang="ru-RU" dirty="0" smtClean="0"/>
              <a:t> одежда киргизов - это головной убор мужчин - </a:t>
            </a:r>
            <a:r>
              <a:rPr lang="ru-RU" b="1" dirty="0" smtClean="0">
                <a:solidFill>
                  <a:srgbClr val="FF0000"/>
                </a:solidFill>
              </a:rPr>
              <a:t>"КОЛПАК"</a:t>
            </a:r>
          </a:p>
        </p:txBody>
      </p:sp>
      <p:pic>
        <p:nvPicPr>
          <p:cNvPr id="10243" name="Picture 2" descr="http://kaztag.kz.opt-images.1c-bitrix-cdn.ru/upload/ft/tpic/14417w660h490croplr.jpg?1465947732174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62150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http://kg.mir24.tv/news/images/original/43273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92961" cy="599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23" y="1"/>
            <a:ext cx="90010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РОССИИ ПРОЖИВАЕТ  БОЛЕЕ 190 НАЦИОНАЛЬНОСТЕЙ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227013"/>
            <a:ext cx="8640960" cy="1558925"/>
          </a:xfrm>
        </p:spPr>
        <p:txBody>
          <a:bodyPr>
            <a:normAutofit/>
          </a:bodyPr>
          <a:lstStyle/>
          <a:p>
            <a:r>
              <a:rPr lang="ru-RU" dirty="0" smtClean="0"/>
              <a:t>5 марта в Кыргызстане отмечают День белого колпака (</a:t>
            </a:r>
            <a:r>
              <a:rPr lang="ru-RU" dirty="0" err="1" smtClean="0"/>
              <a:t>Ак</a:t>
            </a:r>
            <a:r>
              <a:rPr lang="ru-RU" dirty="0" smtClean="0"/>
              <a:t>- </a:t>
            </a:r>
            <a:r>
              <a:rPr lang="ru-RU" dirty="0" err="1" smtClean="0"/>
              <a:t>калпак</a:t>
            </a:r>
            <a:r>
              <a:rPr lang="ru-RU" dirty="0" smtClean="0"/>
              <a:t>)</a:t>
            </a:r>
          </a:p>
        </p:txBody>
      </p:sp>
      <p:pic>
        <p:nvPicPr>
          <p:cNvPr id="12291" name="Picture 2" descr="http://www.time.kg/uploads/posts/2013-03/1362450317_kolpak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43482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io.fr/images/vignettes/PHOTOLISTE_20090910163319_kirghizistan_karakol_man_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9847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771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НАЦИОНАЛЬНЫЙ КОСТЮМ</a:t>
            </a:r>
          </a:p>
        </p:txBody>
      </p:sp>
      <p:pic>
        <p:nvPicPr>
          <p:cNvPr id="19460" name="Picture 4" descr="Untitled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24744"/>
            <a:ext cx="3672408" cy="5595086"/>
          </a:xfrm>
          <a:noFill/>
        </p:spPr>
      </p:pic>
      <p:pic>
        <p:nvPicPr>
          <p:cNvPr id="5" name="Picture 2" descr="http://krg.rus4all.ru/i/dress/krg/female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92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4720" cy="13573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 тоже носили ЭЛЕЧЕК (чалму), но их главным отличием был ЧАПАН (пальто)</a:t>
            </a:r>
          </a:p>
        </p:txBody>
      </p:sp>
      <p:pic>
        <p:nvPicPr>
          <p:cNvPr id="25603" name="Picture 2" descr="http://static.akipress.org/127/.storage/limon2/images/october2014/0f71473e0c9d4dc96b484f9251c55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85938"/>
            <a:ext cx="79295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то с сайта www.akipress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222" y="0"/>
            <a:ext cx="91782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44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222" y="0"/>
            <a:ext cx="91782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53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-kopilka.ru/upload/blogs/12122_f662bcc541fb4fe370a2f1902308a24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1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cityug.ru/img.php?type=proportional&amp;size=650&amp;path=/public/files/images/2017/08/25/&amp;file=eb064a46d13d988f5e11e356caa50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gde.kg/uploads/posts/2016-03/1458973740_etn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45720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open.kg/uploads/posts/2014-02/1392544182_vlad-ushakov-photo.kg-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427984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www.advantour.com/img/kyrgyzstan/culture/kyrgyz-cloth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s25910.pcdn.co/wp-content/uploads/2016/10/Costumes-World-Nomad-Gam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4279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Кирги́зия</a:t>
            </a:r>
            <a:r>
              <a:rPr lang="ru-RU" sz="2800" dirty="0" smtClean="0"/>
              <a:t> или </a:t>
            </a:r>
            <a:r>
              <a:rPr lang="ru-RU" sz="2800" b="1" dirty="0" err="1" smtClean="0"/>
              <a:t>Кирги́зская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Респу́блика</a:t>
            </a:r>
            <a:r>
              <a:rPr lang="ru-RU" sz="2800" dirty="0" smtClean="0"/>
              <a:t> (в стране официально употребляются названия </a:t>
            </a:r>
            <a:r>
              <a:rPr lang="ru-RU" sz="2800" b="1" dirty="0" err="1" smtClean="0"/>
              <a:t>Кыргызста́н</a:t>
            </a:r>
            <a:r>
              <a:rPr lang="ru-RU" sz="2800" dirty="0" smtClean="0"/>
              <a:t>, </a:t>
            </a:r>
            <a:r>
              <a:rPr lang="ru-RU" sz="2800" b="1" dirty="0" err="1" smtClean="0"/>
              <a:t>Кыргы́зская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Респу́блика</a:t>
            </a:r>
            <a:endParaRPr lang="ru-RU" sz="2800" dirty="0"/>
          </a:p>
        </p:txBody>
      </p:sp>
      <p:pic>
        <p:nvPicPr>
          <p:cNvPr id="20482" name="Picture 2" descr="http://www.irucz.ru/maps/128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БИШКЕК – СТОЛИЦА КИРГИЗИИ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sputnik.kg/images/101909/78/101909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СООРОНБАЙ ШАРИПОВИЧ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ЖЭЭНБЕКОВ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5004048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КИРГИЗИИ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 24 НОЯБРЯ 2017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Сооронбай Шарипович Жээнбе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2300"/>
            <a:ext cx="3914356" cy="523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629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99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БИШКЕК – СТОЛИЦА КИРГИЗИИ </vt:lpstr>
      <vt:lpstr>СООРОНБАЙ ШАРИПОВИЧ ЖЭЭНБЕКОВ </vt:lpstr>
      <vt:lpstr>ФЛАГ</vt:lpstr>
      <vt:lpstr>ГЕРБ</vt:lpstr>
      <vt:lpstr>Слайд 11</vt:lpstr>
      <vt:lpstr>Слайд 12</vt:lpstr>
      <vt:lpstr>Слайд 13</vt:lpstr>
      <vt:lpstr>Денежная единица  Кыргызской Республики – сом.</vt:lpstr>
      <vt:lpstr>Слайд 15</vt:lpstr>
      <vt:lpstr>Слайд 16</vt:lpstr>
      <vt:lpstr>Слайд 17</vt:lpstr>
      <vt:lpstr>Главная этномаркирующая одежда киргизов - это головной убор мужчин - "КОЛПАК"</vt:lpstr>
      <vt:lpstr>Слайд 19</vt:lpstr>
      <vt:lpstr>5 марта в Кыргызстане отмечают День белого колпака (Ак- калпак)</vt:lpstr>
      <vt:lpstr>Слайд 21</vt:lpstr>
      <vt:lpstr>ЖЕНСКИЙ НАЦИОНАЛЬНЫЙ КОСТЮМ</vt:lpstr>
      <vt:lpstr>Бабушки тоже носили ЭЛЕЧЕК (чалму), но их главным отличием был ЧАПАН (пальто)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эксперт</cp:lastModifiedBy>
  <cp:revision>35</cp:revision>
  <dcterms:created xsi:type="dcterms:W3CDTF">2015-09-21T23:55:33Z</dcterms:created>
  <dcterms:modified xsi:type="dcterms:W3CDTF">2018-11-13T20:05:34Z</dcterms:modified>
</cp:coreProperties>
</file>