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256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1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2" autoAdjust="0"/>
    <p:restoredTop sz="94621" autoAdjust="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A939988-47F4-491F-82F4-C6AB9DA1B1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66BE3-6DAF-4B42-8137-D526207A9D3B}" type="slidenum">
              <a:rPr lang="ru-RU"/>
              <a:pPr/>
              <a:t>4</a:t>
            </a:fld>
            <a:endParaRPr lang="ru-RU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1949 до 1993 г. носил название «День Советской Армии и Военно-Морского флота»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C3B2-D57E-4440-8236-3A245E83A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36A3-361B-44EE-B0A8-031E93151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06B6-5642-41A4-8C86-C72E3C8E1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02EC-F408-4DAA-A351-C5B04092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04C6-470C-4329-90C1-DC40B275F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C3F-31CA-40BF-83E1-4BBD77CD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F05B-0177-4588-A8F0-6736823D2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7E64-6BA4-4B51-85E8-FD0F4F5CB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5F33-D1FA-4801-B990-FE5539157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282B-E6A8-4173-B243-2760A0309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446ACB-1655-4C2A-9375-06A74D8AB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078C07-0162-4C05-82D1-14B41A1F14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ДЕНЬ ЗАЩИТНИКА </a:t>
            </a:r>
            <a:r>
              <a:rPr lang="ru-RU" sz="6000" dirty="0" smtClean="0">
                <a:solidFill>
                  <a:schemeClr val="tx1"/>
                </a:solidFill>
              </a:rPr>
              <a:t>ОТЕЧЕСТВА</a:t>
            </a:r>
            <a:endParaRPr lang="ru-RU" sz="6000" dirty="0">
              <a:solidFill>
                <a:srgbClr val="A5002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14400" y="3228536"/>
            <a:ext cx="7473696" cy="1752600"/>
          </a:xfrm>
        </p:spPr>
        <p:txBody>
          <a:bodyPr/>
          <a:lstStyle/>
          <a:p>
            <a:pPr algn="ctr"/>
            <a:r>
              <a:rPr lang="ru-RU" dirty="0" smtClean="0"/>
              <a:t>5 класс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0"/>
            <a:ext cx="4725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Отечественная </a:t>
            </a:r>
            <a:r>
              <a:rPr lang="ru-RU" sz="4000" dirty="0" smtClean="0"/>
              <a:t>война 1812.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Бородино.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2514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00200"/>
            <a:ext cx="28194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733800"/>
            <a:ext cx="4648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667000" y="1600200"/>
            <a:ext cx="3276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- </a:t>
            </a:r>
            <a:r>
              <a:rPr lang="ru-RU" sz="1400"/>
              <a:t>Скажи-ка, дядя, ведь не даром</a:t>
            </a:r>
          </a:p>
          <a:p>
            <a:r>
              <a:rPr lang="ru-RU" sz="1400"/>
              <a:t>Москва, спаленная пожаром,</a:t>
            </a:r>
          </a:p>
          <a:p>
            <a:r>
              <a:rPr lang="ru-RU" sz="1400"/>
              <a:t>Французу отдана?</a:t>
            </a:r>
          </a:p>
          <a:p>
            <a:r>
              <a:rPr lang="ru-RU" sz="1400"/>
              <a:t>Ведь были ж схватки боевые,</a:t>
            </a:r>
          </a:p>
          <a:p>
            <a:r>
              <a:rPr lang="ru-RU" sz="1400"/>
              <a:t>Да, говорят, еще какие!</a:t>
            </a:r>
          </a:p>
          <a:p>
            <a:r>
              <a:rPr lang="ru-RU" sz="1400"/>
              <a:t>Недаром помнит вся Россия</a:t>
            </a:r>
          </a:p>
          <a:p>
            <a:r>
              <a:rPr lang="ru-RU" sz="1400"/>
              <a:t>Про день Бородина!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ru-RU" sz="4000" dirty="0"/>
              <a:t>Великая Отечественная война.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447800" y="121920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 июня 1941 год</a:t>
            </a:r>
          </a:p>
        </p:txBody>
      </p:sp>
      <p:pic>
        <p:nvPicPr>
          <p:cNvPr id="111622" name="Picture 6" descr="037-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39624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 descr="037-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429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016375" y="2209800"/>
            <a:ext cx="5127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Такою все дышало тишиной,</a:t>
            </a:r>
            <a:br>
              <a:rPr lang="ru-RU" b="1" dirty="0">
                <a:solidFill>
                  <a:srgbClr val="FF3300"/>
                </a:solidFill>
              </a:rPr>
            </a:br>
            <a:r>
              <a:rPr lang="ru-RU" b="1" dirty="0">
                <a:solidFill>
                  <a:srgbClr val="FF3300"/>
                </a:solidFill>
              </a:rPr>
              <a:t>Что вся Земля еще спала, казалось…</a:t>
            </a:r>
            <a:br>
              <a:rPr lang="ru-RU" b="1" dirty="0">
                <a:solidFill>
                  <a:srgbClr val="FF3300"/>
                </a:solidFill>
              </a:rPr>
            </a:br>
            <a:r>
              <a:rPr lang="ru-RU" b="1" dirty="0">
                <a:solidFill>
                  <a:srgbClr val="FF3300"/>
                </a:solidFill>
              </a:rPr>
              <a:t>Кто знал, что между миром и войной</a:t>
            </a:r>
            <a:br>
              <a:rPr lang="ru-RU" b="1" dirty="0">
                <a:solidFill>
                  <a:srgbClr val="FF3300"/>
                </a:solidFill>
              </a:rPr>
            </a:br>
            <a:r>
              <a:rPr lang="ru-RU" b="1" dirty="0">
                <a:solidFill>
                  <a:srgbClr val="FF3300"/>
                </a:solidFill>
              </a:rPr>
              <a:t>Всего каких-то пять минут осталось.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0" grpId="0"/>
      <p:bldP spid="1116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037-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4679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037-0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565400"/>
            <a:ext cx="45370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79388" y="4491038"/>
            <a:ext cx="3887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Arial" charset="0"/>
              </a:rPr>
              <a:t>Предрассветную тишину разорвали залпы тысячи орудий. Мирный труд советских людей оборвала война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037-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6799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new_p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36888"/>
            <a:ext cx="4968875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932363" y="498475"/>
            <a:ext cx="3905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3300"/>
                </a:solidFill>
                <a:latin typeface="Arial" charset="0"/>
              </a:rPr>
              <a:t>Солнечным ранним утром в июне,</a:t>
            </a:r>
            <a:br>
              <a:rPr lang="ru-RU" sz="2000" b="1">
                <a:solidFill>
                  <a:srgbClr val="FF3300"/>
                </a:solidFill>
                <a:latin typeface="Arial" charset="0"/>
              </a:rPr>
            </a:br>
            <a:r>
              <a:rPr lang="ru-RU" sz="2000" b="1">
                <a:solidFill>
                  <a:srgbClr val="FF3300"/>
                </a:solidFill>
                <a:latin typeface="Arial" charset="0"/>
              </a:rPr>
              <a:t>В час, когда пробуждалась страна.</a:t>
            </a:r>
            <a:br>
              <a:rPr lang="ru-RU" sz="2000" b="1">
                <a:solidFill>
                  <a:srgbClr val="FF3300"/>
                </a:solidFill>
                <a:latin typeface="Arial" charset="0"/>
              </a:rPr>
            </a:br>
            <a:r>
              <a:rPr lang="ru-RU" sz="2000" b="1">
                <a:solidFill>
                  <a:srgbClr val="FF3300"/>
                </a:solidFill>
                <a:latin typeface="Arial" charset="0"/>
              </a:rPr>
              <a:t>Прозвучало впервые для юных </a:t>
            </a:r>
            <a:br>
              <a:rPr lang="ru-RU" sz="2000" b="1">
                <a:solidFill>
                  <a:srgbClr val="FF3300"/>
                </a:solidFill>
                <a:latin typeface="Arial" charset="0"/>
              </a:rPr>
            </a:br>
            <a:r>
              <a:rPr lang="ru-RU" sz="2000" b="1">
                <a:solidFill>
                  <a:srgbClr val="FF3300"/>
                </a:solidFill>
                <a:latin typeface="Arial" charset="0"/>
              </a:rPr>
              <a:t>Это страшное слово – война.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1782_10001214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619375" cy="3810000"/>
          </a:xfrm>
          <a:prstGeom prst="rect">
            <a:avLst/>
          </a:prstGeom>
          <a:noFill/>
        </p:spPr>
      </p:pic>
      <p:pic>
        <p:nvPicPr>
          <p:cNvPr id="114693" name="Picture 5" descr="cf75cbaccc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43000"/>
            <a:ext cx="2984500" cy="4445000"/>
          </a:xfrm>
          <a:prstGeom prst="rect">
            <a:avLst/>
          </a:prstGeom>
          <a:noFill/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19400" y="838200"/>
            <a:ext cx="30448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бескрайней равнины сибирской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полесских лесов и болот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Поднимался народ богатырский,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 великий советский народ.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Выходил он, свободный и правый,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Отвечая войной на войну,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Постоять за родную державу,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могучую нашу страну!</a:t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037-0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52738"/>
            <a:ext cx="5148262" cy="3816350"/>
          </a:xfrm>
          <a:prstGeom prst="rect">
            <a:avLst/>
          </a:prstGeom>
          <a:noFill/>
        </p:spPr>
      </p:pic>
      <p:pic>
        <p:nvPicPr>
          <p:cNvPr id="115717" name="Picture 5" descr="037-0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679950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037-0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9163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037-1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13100"/>
            <a:ext cx="44656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037-07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1310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500563" y="400050"/>
            <a:ext cx="4270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3300"/>
                </a:solidFill>
                <a:latin typeface="Arial" charset="0"/>
              </a:rPr>
              <a:t>Каждый день Великой Отечественной войны был подвигом на фронте и в тылу врага, проявлением беспредельного мужества и стойкости советских людей, верности Родине.</a:t>
            </a:r>
            <a:br>
              <a:rPr lang="ru-RU" sz="2000" b="1">
                <a:solidFill>
                  <a:srgbClr val="FF3300"/>
                </a:solidFill>
                <a:latin typeface="Arial" charset="0"/>
              </a:rPr>
            </a:br>
            <a:endParaRPr lang="ru-RU" sz="2000" b="1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037-1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240087" cy="4679950"/>
          </a:xfrm>
          <a:prstGeom prst="rect">
            <a:avLst/>
          </a:prstGeom>
          <a:noFill/>
        </p:spPr>
      </p:pic>
      <p:pic>
        <p:nvPicPr>
          <p:cNvPr id="117765" name="Picture 5" descr="037-1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916113"/>
            <a:ext cx="5400675" cy="4752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037-0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"/>
            <a:ext cx="3881438" cy="2808288"/>
          </a:xfrm>
          <a:prstGeom prst="rect">
            <a:avLst/>
          </a:prstGeom>
          <a:noFill/>
        </p:spPr>
      </p:pic>
      <p:pic>
        <p:nvPicPr>
          <p:cNvPr id="119813" name="Picture 5" descr="037-06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3810000" cy="3022600"/>
          </a:xfrm>
          <a:prstGeom prst="rect">
            <a:avLst/>
          </a:prstGeom>
          <a:noFill/>
        </p:spPr>
      </p:pic>
      <p:pic>
        <p:nvPicPr>
          <p:cNvPr id="119814" name="Picture 6" descr="037-06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743200"/>
            <a:ext cx="331311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23850" y="3930650"/>
            <a:ext cx="39608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3300"/>
                </a:solidFill>
                <a:latin typeface="Arial" charset="0"/>
              </a:rPr>
              <a:t>Земля горела под ногами лютого врага. Каждый день Великой Отечественной войны на фронте и в тылу врага – это подвиги беспредельного мужества и стойкости советских людей, верности Родине.</a:t>
            </a:r>
            <a:br>
              <a:rPr lang="ru-RU" sz="2000" b="1">
                <a:solidFill>
                  <a:srgbClr val="FF3300"/>
                </a:solidFill>
                <a:latin typeface="Arial" charset="0"/>
              </a:rPr>
            </a:br>
            <a:endParaRPr lang="ru-RU" sz="2000" b="1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20837" name="Picture 5" descr="037-0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4392613" cy="4032250"/>
          </a:xfrm>
          <a:prstGeom prst="rect">
            <a:avLst/>
          </a:prstGeom>
          <a:noFill/>
        </p:spPr>
      </p:pic>
      <p:pic>
        <p:nvPicPr>
          <p:cNvPr id="120838" name="Picture 6" descr="037-0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4319587" cy="367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Желтова\Рабочий стол\фото янв\20180127_10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92" y="175420"/>
            <a:ext cx="8198908" cy="61491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1215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785225" cy="6499225"/>
          </a:xfrm>
          <a:prstGeom prst="rect">
            <a:avLst/>
          </a:prstGeom>
          <a:noFill/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924300" y="5384800"/>
            <a:ext cx="452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charset="0"/>
              </a:rPr>
              <a:t>Я не напрасно беспокоюсь,</a:t>
            </a:r>
            <a:br>
              <a:rPr lang="ru-RU" sz="2000" b="1">
                <a:solidFill>
                  <a:srgbClr val="000000"/>
                </a:solidFill>
                <a:latin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Arial" charset="0"/>
              </a:rPr>
              <a:t>Чтоб не забылась та война!</a:t>
            </a:r>
            <a:br>
              <a:rPr lang="ru-RU" sz="2000" b="1">
                <a:solidFill>
                  <a:srgbClr val="000000"/>
                </a:solidFill>
                <a:latin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Arial" charset="0"/>
              </a:rPr>
              <a:t>Ведь эта память – наша совесть</a:t>
            </a:r>
            <a:br>
              <a:rPr lang="ru-RU" sz="2000" b="1">
                <a:solidFill>
                  <a:srgbClr val="000000"/>
                </a:solidFill>
                <a:latin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Arial" charset="0"/>
              </a:rPr>
              <a:t>Она как сила нам нужна!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Часть 2. Солдат войны не выбирает.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905000" y="1600200"/>
            <a:ext cx="4979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Горесть поражений.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990600" y="2438400"/>
            <a:ext cx="659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31 мая 1223 года - поражение в битве на реке Калке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990600" y="2895600"/>
            <a:ext cx="648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19  ноября 1700 года – поражение в битве у Нарвы 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990600" y="3276600"/>
            <a:ext cx="752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1855 год - поражение в Крымской войне утрата Севастополя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990600" y="3733800"/>
            <a:ext cx="598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1905 год - поражение в Русско-японской войне 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990600" y="419100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1918 год – поражение в войне с Германией, Брестский мир 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990600" y="4511675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1940 года – победа в Советско-финской войне, сравнимая с поражением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0" grpId="0"/>
      <p:bldP spid="121861" grpId="0"/>
      <p:bldP spid="121862" grpId="0"/>
      <p:bldP spid="121863" grpId="0"/>
      <p:bldP spid="121864" grpId="0"/>
      <p:bldP spid="121865" grpId="0"/>
      <p:bldP spid="1218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ru-RU" dirty="0"/>
              <a:t>Афганская война.</a:t>
            </a:r>
          </a:p>
        </p:txBody>
      </p:sp>
      <p:pic>
        <p:nvPicPr>
          <p:cNvPr id="122885" name="Picture 5" descr="150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810000" cy="2819400"/>
          </a:xfrm>
          <a:prstGeom prst="rect">
            <a:avLst/>
          </a:prstGeom>
          <a:noFill/>
        </p:spPr>
      </p:pic>
      <p:pic>
        <p:nvPicPr>
          <p:cNvPr id="122886" name="Picture 6" descr="1538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50920"/>
            <a:ext cx="4267200" cy="3040380"/>
          </a:xfrm>
          <a:prstGeom prst="rect">
            <a:avLst/>
          </a:prstGeom>
          <a:noFill/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495800" y="2209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Более 13 тыс. матерей и отцов не дождались своих сыновей, не услышали они: </a:t>
            </a:r>
            <a:r>
              <a:rPr lang="ru-RU" i="1">
                <a:solidFill>
                  <a:srgbClr val="FF0000"/>
                </a:solidFill>
              </a:rPr>
              <a:t>«Мама, я пришел…»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ru-RU" dirty="0"/>
              <a:t>Чеченские войны.</a:t>
            </a:r>
          </a:p>
        </p:txBody>
      </p:sp>
      <p:pic>
        <p:nvPicPr>
          <p:cNvPr id="124932" name="Picture 4" descr="чеч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0"/>
            <a:ext cx="4076481" cy="2719388"/>
          </a:xfrm>
          <a:prstGeom prst="rect">
            <a:avLst/>
          </a:prstGeom>
          <a:noFill/>
        </p:spPr>
      </p:pic>
      <p:pic>
        <p:nvPicPr>
          <p:cNvPr id="124933" name="Picture 5" descr="чеч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318690" cy="2882900"/>
          </a:xfrm>
          <a:prstGeom prst="rect">
            <a:avLst/>
          </a:prstGeom>
          <a:noFill/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990600" y="4572000"/>
            <a:ext cx="678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A50021"/>
                </a:solidFill>
              </a:rPr>
              <a:t>Первая чеченская война унесла до 50 тысяч жизней мирных жителей и до 6 тысяч жизней российских солдат, милиционеров и сотрудников других силовых структур.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/>
              <a:t>Подводная лодка «Курск».</a:t>
            </a:r>
          </a:p>
        </p:txBody>
      </p:sp>
      <p:pic>
        <p:nvPicPr>
          <p:cNvPr id="125956" name="Picture 4" descr="Army_Kursk_submarine_005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733800" cy="2800350"/>
          </a:xfrm>
          <a:prstGeom prst="rect">
            <a:avLst/>
          </a:prstGeom>
          <a:noFill/>
        </p:spPr>
      </p:pic>
      <p:pic>
        <p:nvPicPr>
          <p:cNvPr id="125957" name="Picture 5" descr="kur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38632"/>
            <a:ext cx="3810000" cy="2854193"/>
          </a:xfrm>
          <a:prstGeom prst="rect">
            <a:avLst/>
          </a:prstGeom>
          <a:noFill/>
        </p:spPr>
      </p:pic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4038600" y="4800600"/>
            <a:ext cx="452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A50021"/>
                </a:solidFill>
              </a:rPr>
              <a:t>На борту находилось 118 человек…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/>
              <a:t>Война в Южной Осетии.</a:t>
            </a:r>
          </a:p>
        </p:txBody>
      </p:sp>
      <p:pic>
        <p:nvPicPr>
          <p:cNvPr id="126980" name="Picture 4" descr="64c951d4f04e95996308c15cc54ed242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276600" cy="2025650"/>
          </a:xfrm>
          <a:prstGeom prst="rect">
            <a:avLst/>
          </a:prstGeom>
          <a:noFill/>
        </p:spPr>
      </p:pic>
      <p:pic>
        <p:nvPicPr>
          <p:cNvPr id="126981" name="Picture 5" descr="_gryzun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3657600" cy="2435225"/>
          </a:xfrm>
          <a:prstGeom prst="rect">
            <a:avLst/>
          </a:prstGeom>
          <a:noFill/>
        </p:spPr>
      </p:pic>
      <p:pic>
        <p:nvPicPr>
          <p:cNvPr id="126982" name="Picture 6" descr="5530C64AEBDE63D97588DFEB245A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14800"/>
            <a:ext cx="3124200" cy="2257425"/>
          </a:xfrm>
          <a:prstGeom prst="rect">
            <a:avLst/>
          </a:prstGeom>
          <a:noFill/>
        </p:spPr>
      </p:pic>
      <p:pic>
        <p:nvPicPr>
          <p:cNvPr id="126983" name="Picture 7" descr="42445040de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676400"/>
            <a:ext cx="3565525" cy="2376488"/>
          </a:xfrm>
          <a:prstGeom prst="rect">
            <a:avLst/>
          </a:prstGeom>
          <a:noFill/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362200" y="2393950"/>
            <a:ext cx="38703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Предательское нападение Грузинских войск на мирных жителей…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Вечная слава всем воинам, защищавшим своё Отечество.</a:t>
            </a: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00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классного часа.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Патриотическое воспитание</a:t>
            </a:r>
          </a:p>
          <a:p>
            <a:r>
              <a:rPr lang="ru-RU"/>
              <a:t>Углубление знаний о роли армии в истории государства</a:t>
            </a:r>
          </a:p>
          <a:p>
            <a:r>
              <a:rPr lang="ru-RU"/>
              <a:t>Формирование положительного отношения к вооружённым силам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ru-RU" dirty="0"/>
              <a:t>История праздника.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62000" y="1600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15"/>
            </a:pPr>
            <a:r>
              <a:rPr lang="ru-RU" dirty="0"/>
              <a:t>января 1918 года - Декрет о создании </a:t>
            </a:r>
            <a:r>
              <a:rPr lang="ru-RU" dirty="0" err="1"/>
              <a:t>Рабоче-Крестьянской</a:t>
            </a:r>
            <a:r>
              <a:rPr lang="ru-RU" dirty="0"/>
              <a:t> Красной Армии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38200" y="2209800"/>
            <a:ext cx="782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23 февраля 1918 года - воззвание СНК от 21 февраля «Социалистическое отечество в опасности»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914400" y="29718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1922 год – установлен праздник «День Красной армии и Флота»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914400" y="38100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1949 год - «День Советской Армии и Военно-Морского флота»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914400" y="4648200"/>
            <a:ext cx="678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1995 год - День  победы  Красной  армии  над  кайзеровскими войсками Германии (1918 год) -  День  защитников Отечества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914400" y="5715000"/>
            <a:ext cx="621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18 января 2006 года – День защитника Отечества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0" grpId="0"/>
      <p:bldP spid="101381" grpId="0"/>
      <p:bldP spid="101382" grpId="0"/>
      <p:bldP spid="101383" grpId="0"/>
      <p:bldP spid="101384" grpId="0"/>
      <p:bldP spid="101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Часть1. По страницам воинской славы. 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209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195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447800"/>
            <a:ext cx="1946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447800"/>
            <a:ext cx="2074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962400"/>
            <a:ext cx="2024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962400"/>
            <a:ext cx="200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105400" y="4151313"/>
            <a:ext cx="350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ctr"/>
            <a:r>
              <a:rPr lang="ru-RU" dirty="0">
                <a:solidFill>
                  <a:srgbClr val="A50021"/>
                </a:solidFill>
              </a:rPr>
              <a:t>Чем старше ты, матушка Русь,</a:t>
            </a:r>
          </a:p>
          <a:p>
            <a:pPr indent="342900" algn="ctr"/>
            <a:r>
              <a:rPr lang="ru-RU" dirty="0">
                <a:solidFill>
                  <a:srgbClr val="A50021"/>
                </a:solidFill>
              </a:rPr>
              <a:t>Тем все больше глядишь моложавою,</a:t>
            </a:r>
          </a:p>
          <a:p>
            <a:pPr indent="342900" algn="ctr"/>
            <a:r>
              <a:rPr lang="ru-RU" dirty="0">
                <a:solidFill>
                  <a:srgbClr val="A50021"/>
                </a:solidFill>
              </a:rPr>
              <a:t>Счастлив я, что с такою державою</a:t>
            </a:r>
          </a:p>
          <a:p>
            <a:pPr indent="342900" algn="ctr"/>
            <a:r>
              <a:rPr lang="ru-RU" dirty="0">
                <a:solidFill>
                  <a:srgbClr val="A50021"/>
                </a:solidFill>
              </a:rPr>
              <a:t>В самом близком родстве нахожусь.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8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>1240 год Невская битва</a:t>
            </a:r>
            <a:br>
              <a:rPr lang="ru-RU" sz="4000"/>
            </a:br>
            <a:r>
              <a:rPr lang="ru-RU" sz="4000"/>
              <a:t>1242 год Ледовое побоище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5661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0"/>
            <a:ext cx="4902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1380 </a:t>
            </a:r>
            <a:r>
              <a:rPr lang="ru-RU" sz="4000" dirty="0" smtClean="0"/>
              <a:t>год. Битва </a:t>
            </a:r>
            <a:r>
              <a:rPr lang="ru-RU" sz="4000" dirty="0"/>
              <a:t>на </a:t>
            </a:r>
            <a:r>
              <a:rPr lang="ru-RU" sz="4000" dirty="0" err="1"/>
              <a:t>Куликовском</a:t>
            </a:r>
            <a:r>
              <a:rPr lang="ru-RU" sz="4000" dirty="0"/>
              <a:t> поле.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14600"/>
            <a:ext cx="3648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81000" y="4495800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A50021"/>
                </a:solidFill>
              </a:rPr>
              <a:t>Долгим и мучительным было время монголо-татарского ига, и потому чтит наш народ тех безвестных героев, которые одержали победу в битве на поле Куликовом.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Укрепление границы нашего государства.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2511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3381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895600" y="1295400"/>
            <a:ext cx="3048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Политика Ивана IV Грозного была направлена на то, чтобы укрепить границы нашего государства, получить выход в Балтийское море. Но задача эта была непростой, и решена она была только при Петре I 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>
            <a:normAutofit fontScale="90000"/>
          </a:bodyPr>
          <a:lstStyle/>
          <a:p>
            <a:r>
              <a:rPr lang="ru-RU" sz="4000"/>
              <a:t>Смута. Ополчение Кузьмы Минина и Дмитрия Пожарского.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5814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 descr="421px-Minin&amp;Pogjarsky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2570163" cy="3657600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28600" y="4419600"/>
            <a:ext cx="342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A50021"/>
                </a:solidFill>
              </a:rPr>
              <a:t>Подъем национально-освободительной борьбы русского народа помешал полякам захватить русский престол.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6629400" y="1752600"/>
            <a:ext cx="2362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«Если мы хотим помочь Московскому государству, то не будем жалеть своего имущества, животов наших. Не то что животы но дворы свои продадим, жен и детей заложим!»</a:t>
            </a:r>
          </a:p>
          <a:p>
            <a:r>
              <a:rPr lang="ru-RU">
                <a:solidFill>
                  <a:srgbClr val="FF0000"/>
                </a:solidFill>
              </a:rPr>
              <a:t>     Кузьма Минин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9" grpId="0"/>
      <p:bldP spid="11060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581</Words>
  <Application>Microsoft PowerPoint</Application>
  <PresentationFormat>Экран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ДЕНЬ ЗАЩИТНИКА ОТЕЧЕСТВА</vt:lpstr>
      <vt:lpstr>Слайд 2</vt:lpstr>
      <vt:lpstr>Цель классного часа.</vt:lpstr>
      <vt:lpstr>История праздника.</vt:lpstr>
      <vt:lpstr>Часть1. По страницам воинской славы. </vt:lpstr>
      <vt:lpstr>1240 год Невская битва 1242 год Ледовое побоище</vt:lpstr>
      <vt:lpstr>1380 год. Битва на Куликовском поле.</vt:lpstr>
      <vt:lpstr>Укрепление границы нашего государства.</vt:lpstr>
      <vt:lpstr>Смута. Ополчение Кузьмы Минина и Дмитрия Пожарского.</vt:lpstr>
      <vt:lpstr>Отечественная война 1812. Бородино.</vt:lpstr>
      <vt:lpstr>Великая Отечественная война.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Часть 2. Солдат войны не выбирает.</vt:lpstr>
      <vt:lpstr>Афганская война.</vt:lpstr>
      <vt:lpstr>Чеченские войны.</vt:lpstr>
      <vt:lpstr>Подводная лодка «Курск».</vt:lpstr>
      <vt:lpstr>Война в Южной Осетии.</vt:lpstr>
      <vt:lpstr>Вечная слава всем воинам, защищавшим своё Отечество.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Желтова</cp:lastModifiedBy>
  <cp:revision>13</cp:revision>
  <cp:lastPrinted>1601-01-01T00:00:00Z</cp:lastPrinted>
  <dcterms:created xsi:type="dcterms:W3CDTF">1601-01-01T00:00:00Z</dcterms:created>
  <dcterms:modified xsi:type="dcterms:W3CDTF">2002-01-01T01:27:39Z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