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D47E1D8-3ED1-49F4-A374-5127BB5D0EF3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5AFE61A-3B84-4BC0-8D3B-37551CBE8CD6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72636102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E1D8-3ED1-49F4-A374-5127BB5D0EF3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E61A-3B84-4BC0-8D3B-37551CBE8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651118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E1D8-3ED1-49F4-A374-5127BB5D0EF3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E61A-3B84-4BC0-8D3B-37551CBE8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584174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E1D8-3ED1-49F4-A374-5127BB5D0EF3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E61A-3B84-4BC0-8D3B-37551CBE8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496620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D47E1D8-3ED1-49F4-A374-5127BB5D0EF3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5AFE61A-3B84-4BC0-8D3B-37551CBE8CD6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3016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E1D8-3ED1-49F4-A374-5127BB5D0EF3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E61A-3B84-4BC0-8D3B-37551CBE8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322765"/>
      </p:ext>
    </p:extLst>
  </p:cSld>
  <p:clrMapOvr>
    <a:masterClrMapping/>
  </p:clrMapOvr>
  <p:transition spd="med">
    <p:pull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E1D8-3ED1-49F4-A374-5127BB5D0EF3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E61A-3B84-4BC0-8D3B-37551CBE8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431378"/>
      </p:ext>
    </p:extLst>
  </p:cSld>
  <p:clrMapOvr>
    <a:masterClrMapping/>
  </p:clrMapOvr>
  <p:transition spd="med">
    <p:pull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E1D8-3ED1-49F4-A374-5127BB5D0EF3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E61A-3B84-4BC0-8D3B-37551CBE8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941170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E1D8-3ED1-49F4-A374-5127BB5D0EF3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E61A-3B84-4BC0-8D3B-37551CBE8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473173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ED47E1D8-3ED1-49F4-A374-5127BB5D0EF3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15AFE61A-3B84-4BC0-8D3B-37551CBE8CD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50565451"/>
      </p:ext>
    </p:extLst>
  </p:cSld>
  <p:clrMapOvr>
    <a:masterClrMapping/>
  </p:clrMapOvr>
  <p:transition spd="med">
    <p:pull/>
  </p:transition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ED47E1D8-3ED1-49F4-A374-5127BB5D0EF3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15AFE61A-3B84-4BC0-8D3B-37551CBE8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379149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D47E1D8-3ED1-49F4-A374-5127BB5D0EF3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5AFE61A-3B84-4BC0-8D3B-37551CBE8CD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3228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b="1" i="0" dirty="0" smtClean="0">
                <a:solidFill>
                  <a:srgbClr val="003399"/>
                </a:solidFill>
                <a:effectLst/>
                <a:latin typeface="Times New Roman" panose="02020603050405020304" pitchFamily="18" charset="0"/>
              </a:rPr>
              <a:t>Школьная служба медиации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66658" y="5362303"/>
            <a:ext cx="5342708" cy="96012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000" i="1" dirty="0" smtClean="0"/>
              <a:t>Подготовила руководитель школьной службы медиации Желтова О.А.</a:t>
            </a:r>
            <a:endParaRPr lang="ru-RU" sz="20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98" y="390210"/>
            <a:ext cx="1984276" cy="159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960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469" y="-1"/>
            <a:ext cx="10021087" cy="678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40901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453" y="0"/>
            <a:ext cx="10006536" cy="677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14376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1087606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8457" y="796835"/>
            <a:ext cx="11038115" cy="56323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313131"/>
                </a:solidFill>
                <a:latin typeface="Calibri" panose="020F0502020204030204" pitchFamily="34" charset="0"/>
              </a:rPr>
              <a:t>Правовая основа организации служб школьной медиации в образовательных организациях</a:t>
            </a:r>
            <a:endParaRPr lang="ru-RU" sz="2400" dirty="0">
              <a:solidFill>
                <a:srgbClr val="313131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sz="2400" dirty="0">
                <a:solidFill>
                  <a:srgbClr val="313131"/>
                </a:solidFill>
                <a:latin typeface="Calibri" panose="020F0502020204030204" pitchFamily="34" charset="0"/>
              </a:rPr>
              <a:t>Правовой основой создания и деятельности служб школьной </a:t>
            </a:r>
            <a:r>
              <a:rPr lang="ru-RU" sz="2400">
                <a:solidFill>
                  <a:srgbClr val="313131"/>
                </a:solidFill>
                <a:latin typeface="Calibri" panose="020F0502020204030204" pitchFamily="34" charset="0"/>
              </a:rPr>
              <a:t>медиации </a:t>
            </a:r>
            <a:r>
              <a:rPr lang="ru-RU" sz="2400" smtClean="0">
                <a:solidFill>
                  <a:srgbClr val="313131"/>
                </a:solidFill>
                <a:latin typeface="Calibri" panose="020F0502020204030204" pitchFamily="34" charset="0"/>
              </a:rPr>
              <a:t>являются</a:t>
            </a:r>
            <a:r>
              <a:rPr lang="ru-RU" sz="2400" dirty="0">
                <a:solidFill>
                  <a:srgbClr val="313131"/>
                </a:solidFill>
                <a:latin typeface="Calibri" panose="020F0502020204030204" pitchFamily="34" charset="0"/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13131"/>
                </a:solidFill>
                <a:latin typeface="Calibri" panose="020F0502020204030204" pitchFamily="34" charset="0"/>
              </a:rPr>
              <a:t>Конституция Российской Федерации;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13131"/>
                </a:solidFill>
                <a:latin typeface="Calibri" panose="020F0502020204030204" pitchFamily="34" charset="0"/>
              </a:rPr>
              <a:t>Гражданский кодекс Российской Федерации;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13131"/>
                </a:solidFill>
                <a:latin typeface="Calibri" panose="020F0502020204030204" pitchFamily="34" charset="0"/>
              </a:rPr>
              <a:t>Семейный кодекс Российской Федерации;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13131"/>
                </a:solidFill>
                <a:latin typeface="Calibri" panose="020F0502020204030204" pitchFamily="34" charset="0"/>
              </a:rPr>
              <a:t>Федеральный закон от 24 июля 1998 г. N 124-ФЗ "Об основных гарантиях прав ребёнка в Российской Федерации";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13131"/>
                </a:solidFill>
                <a:latin typeface="Calibri" panose="020F0502020204030204" pitchFamily="34" charset="0"/>
              </a:rPr>
              <a:t>Федеральный закон от 29 декабря 2012 г. N 273-ФЗ "Об образовании в Российской Федерации";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13131"/>
                </a:solidFill>
                <a:latin typeface="Calibri" panose="020F0502020204030204" pitchFamily="34" charset="0"/>
              </a:rPr>
              <a:t>Конвенция о правах ребёнка;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13131"/>
                </a:solidFill>
                <a:latin typeface="Calibri" panose="020F0502020204030204" pitchFamily="34" charset="0"/>
              </a:rPr>
              <a:t>Конвенции о защите прав детей и сотрудничестве, заключённые в г. Гааге, 1980, 1996, 2007 годов;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313131"/>
                </a:solidFill>
                <a:latin typeface="Calibri" panose="020F0502020204030204" pitchFamily="34" charset="0"/>
              </a:rPr>
              <a:t>Федеральный закон от 27 июля 2010 г. N 193-ФЗ "Об альтернативной процедуре урегулирования споров с участием посредника (процедуре медиации)"</a:t>
            </a:r>
            <a:endParaRPr lang="ru-RU" sz="2400" b="0" i="0" dirty="0">
              <a:solidFill>
                <a:srgbClr val="31313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885875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83326"/>
            <a:ext cx="10515600" cy="5693637"/>
          </a:xfrm>
        </p:spPr>
        <p:txBody>
          <a:bodyPr>
            <a:normAutofit/>
          </a:bodyPr>
          <a:lstStyle/>
          <a:p>
            <a:r>
              <a:rPr lang="ru-RU" b="1" i="0" dirty="0" smtClean="0">
                <a:solidFill>
                  <a:srgbClr val="003399"/>
                </a:solidFill>
                <a:effectLst/>
                <a:latin typeface="Times New Roman" panose="02020603050405020304" pitchFamily="18" charset="0"/>
              </a:rPr>
              <a:t>Цели:</a:t>
            </a:r>
            <a:endParaRPr lang="ru-RU" b="0" i="0" dirty="0" smtClean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Популяризация среди обучающихся, родителей и педагогов альтернативных способов  разрешения конфликтов;</a:t>
            </a:r>
            <a:endParaRPr lang="ru-RU" b="0" i="0" dirty="0" smtClean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Помощь в разрешении конфликтных ситуаций на основе принципов восстановительной медиации;</a:t>
            </a:r>
            <a:endParaRPr lang="ru-RU" b="0" i="0" dirty="0" smtClean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Повышение уровня психологической компетентности участников образовательного процесса, в том числе в сфере эффективной коммуникации в конфликте.</a:t>
            </a:r>
            <a:endParaRPr lang="ru-RU" b="0" i="0" dirty="0" smtClean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Снижение количества административных способов реагирования на конфликты и правонарушения;</a:t>
            </a:r>
            <a:endParaRPr lang="ru-RU" b="0" i="0" dirty="0" smtClean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8364789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8194"/>
            <a:ext cx="10515600" cy="5928769"/>
          </a:xfrm>
        </p:spPr>
        <p:txBody>
          <a:bodyPr>
            <a:normAutofit/>
          </a:bodyPr>
          <a:lstStyle/>
          <a:p>
            <a:pPr algn="just">
              <a:spcAft>
                <a:spcPts val="1000"/>
              </a:spcAft>
            </a:pPr>
            <a:r>
              <a:rPr lang="ru-RU" b="1" i="0" dirty="0" smtClean="0">
                <a:solidFill>
                  <a:srgbClr val="003399"/>
                </a:solidFill>
                <a:effectLst/>
                <a:latin typeface="Times New Roman" panose="02020603050405020304" pitchFamily="18" charset="0"/>
              </a:rPr>
              <a:t>Задачами службы медиации являются:</a:t>
            </a:r>
          </a:p>
          <a:p>
            <a:pPr algn="just">
              <a:spcAft>
                <a:spcPts val="1000"/>
              </a:spcAft>
            </a:pPr>
            <a:endParaRPr lang="ru-RU" b="0" i="0" dirty="0" smtClean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pPr>
              <a:spcAft>
                <a:spcPts val="1000"/>
              </a:spcAft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Информирование обучающихся и педагогов о миссии, принципах, ценностях и технологии восстановительной медиации.</a:t>
            </a:r>
            <a:endParaRPr lang="ru-RU" b="0" i="0" dirty="0" smtClean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pPr>
              <a:spcAft>
                <a:spcPts val="1000"/>
              </a:spcAft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Обучение учащихся альтернативным методам урегулирования конфликтов.</a:t>
            </a:r>
            <a:endParaRPr lang="ru-RU" b="0" i="0" dirty="0" smtClean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pPr>
              <a:spcAft>
                <a:spcPts val="1000"/>
              </a:spcAft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Проведение программ восстановительного разрешения конфликтов (медиаций, «кругов сообщества», «школьных восстановительных конференций», «семейных конференций») для участников споров, конфликтов.</a:t>
            </a:r>
            <a:endParaRPr lang="ru-RU" b="0" i="0" dirty="0" smtClean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Помощь участникам образовательного процесса в разрешении споров и конфликтных ситуаций на основе принципов и технологий восстановительной медиации;</a:t>
            </a:r>
            <a:endParaRPr lang="ru-RU" b="0" i="0" dirty="0" smtClean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529933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2108" y="156755"/>
            <a:ext cx="8682235" cy="651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57138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165" y="0"/>
            <a:ext cx="8982680" cy="6737010"/>
          </a:xfrm>
        </p:spPr>
      </p:pic>
    </p:spTree>
    <p:extLst>
      <p:ext uri="{BB962C8B-B14F-4D97-AF65-F5344CB8AC3E}">
        <p14:creationId xmlns:p14="http://schemas.microsoft.com/office/powerpoint/2010/main" val="1481717145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151" y="0"/>
            <a:ext cx="10687353" cy="676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62269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361" y="0"/>
            <a:ext cx="9742249" cy="681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30576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05" y="-1"/>
            <a:ext cx="10466366" cy="681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75393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Badge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36</TotalTime>
  <Words>256</Words>
  <Application>Microsoft Office PowerPoint</Application>
  <PresentationFormat>Широкоэкранный</PresentationFormat>
  <Paragraphs>23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Corbel</vt:lpstr>
      <vt:lpstr>Gill Sans MT</vt:lpstr>
      <vt:lpstr>Impact</vt:lpstr>
      <vt:lpstr>Tahoma</vt:lpstr>
      <vt:lpstr>Times New Roman</vt:lpstr>
      <vt:lpstr>Badge</vt:lpstr>
      <vt:lpstr>Школьная служба медиации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Школьная служба медиации</dc:title>
  <dc:creator>Администратор</dc:creator>
  <cp:lastModifiedBy>Администратор</cp:lastModifiedBy>
  <cp:revision>3</cp:revision>
  <dcterms:created xsi:type="dcterms:W3CDTF">2021-11-15T15:07:52Z</dcterms:created>
  <dcterms:modified xsi:type="dcterms:W3CDTF">2021-11-15T15:43:58Z</dcterms:modified>
</cp:coreProperties>
</file>