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D7A8C9-C225-429A-9ABF-4CAA6A1704A1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250D50-4533-4213-B83E-8828347C40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196752"/>
            <a:ext cx="5289848" cy="219010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Образ вещего Олега в </a:t>
            </a:r>
            <a:r>
              <a:rPr lang="ru-RU" smtClean="0"/>
              <a:t>балладе </a:t>
            </a:r>
            <a:br>
              <a:rPr lang="ru-RU" smtClean="0"/>
            </a:br>
            <a:r>
              <a:rPr lang="ru-RU" smtClean="0"/>
              <a:t>А</a:t>
            </a:r>
            <a:r>
              <a:rPr lang="ru-RU" dirty="0" smtClean="0"/>
              <a:t>. С. Пушкина</a:t>
            </a:r>
            <a:br>
              <a:rPr lang="ru-RU" dirty="0" smtClean="0"/>
            </a:br>
            <a:r>
              <a:rPr lang="ru-RU" dirty="0" smtClean="0"/>
              <a:t>«Песнь о вещем Олеге»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pushkin_tropin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2880320" cy="407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Лингвистический анализ текста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</a:t>
            </a:r>
            <a:r>
              <a:rPr lang="ru-RU" sz="4800" i="1" smtClean="0"/>
              <a:t>«</a:t>
            </a:r>
            <a:r>
              <a:rPr lang="ru-RU" sz="4800" i="1" smtClean="0">
                <a:latin typeface="Times New Roman" pitchFamily="18" charset="0"/>
              </a:rPr>
              <a:t>Вещий» - мудрый, умеющий предвидеть будущее.</a:t>
            </a:r>
          </a:p>
          <a:p>
            <a:pPr eaLnBrk="1" hangingPunct="1">
              <a:buFont typeface="Arial" charset="0"/>
              <a:buNone/>
            </a:pPr>
            <a:r>
              <a:rPr lang="ru-RU" sz="4800" i="1" smtClean="0">
                <a:latin typeface="Times New Roman" pitchFamily="18" charset="0"/>
              </a:rPr>
              <a:t>  </a:t>
            </a:r>
          </a:p>
          <a:p>
            <a:pPr eaLnBrk="1" hangingPunct="1">
              <a:buFont typeface="Arial" charset="0"/>
              <a:buNone/>
            </a:pPr>
            <a:r>
              <a:rPr lang="ru-RU" sz="4800" i="1" smtClean="0">
                <a:latin typeface="Times New Roman" pitchFamily="18" charset="0"/>
              </a:rPr>
              <a:t>  Кто в балладе вещий?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 баллады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r>
              <a:rPr lang="ru-RU" sz="4800" i="1" smtClean="0">
                <a:latin typeface="Times New Roman" pitchFamily="18" charset="0"/>
              </a:rPr>
              <a:t>Предсказание кудесника</a:t>
            </a:r>
          </a:p>
          <a:p>
            <a:pPr eaLnBrk="1" hangingPunct="1"/>
            <a:r>
              <a:rPr lang="ru-RU" sz="4800" i="1" smtClean="0">
                <a:latin typeface="Times New Roman" pitchFamily="18" charset="0"/>
              </a:rPr>
              <a:t>Решение, выбор Олега</a:t>
            </a:r>
          </a:p>
          <a:p>
            <a:pPr eaLnBrk="1" hangingPunct="1"/>
            <a:r>
              <a:rPr lang="ru-RU" sz="4800" i="1" smtClean="0">
                <a:latin typeface="Times New Roman" pitchFamily="18" charset="0"/>
              </a:rPr>
              <a:t>Смерть как наказание?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3a9322b438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6005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 descr="Wiktor_Michajlowitsch_Wassnezow_1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2656"/>
            <a:ext cx="45243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755650" y="765175"/>
            <a:ext cx="793115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Домашнее задание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539750" y="2332038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800" dirty="0" smtClean="0">
                <a:latin typeface="Times New Roman" pitchFamily="18" charset="0"/>
              </a:rPr>
              <a:t>Эссе</a:t>
            </a:r>
            <a:endParaRPr lang="ru-RU" sz="4800" dirty="0" smtClean="0"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4800" dirty="0" smtClean="0">
                <a:latin typeface="Times New Roman" pitchFamily="18" charset="0"/>
              </a:rPr>
              <a:t>«Почему Олег назван вещим?»</a:t>
            </a:r>
            <a:endParaRPr lang="ru-RU" sz="4800" dirty="0" smtClean="0">
              <a:latin typeface="Times New Roman" pitchFamily="18" charset="0"/>
            </a:endParaRPr>
          </a:p>
        </p:txBody>
      </p:sp>
      <p:pic>
        <p:nvPicPr>
          <p:cNvPr id="15364" name="Picture 9" descr="9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196975"/>
            <a:ext cx="15430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24.10.2017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1A752-6A4A-4F80-B6A4-054D20A3E91A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3079" name="Picture 9" descr="K-0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0648"/>
            <a:ext cx="4445943" cy="636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539750" y="692150"/>
            <a:ext cx="8147050" cy="725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Назовите изученные произведения А.С.Пушкина</a:t>
            </a: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5" descr="1296903671_skazka_o_mertvoy_carev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5292262" cy="373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773238"/>
            <a:ext cx="3096964" cy="432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Назовите изученные произведения А.С.Пушкина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539750" y="1916113"/>
            <a:ext cx="8147050" cy="4210050"/>
          </a:xfrm>
        </p:spPr>
        <p:txBody>
          <a:bodyPr/>
          <a:lstStyle/>
          <a:p>
            <a:pPr eaLnBrk="1" hangingPunct="1"/>
            <a:r>
              <a:rPr lang="ru-RU" sz="4800" i="1" smtClean="0">
                <a:latin typeface="Times New Roman" pitchFamily="18" charset="0"/>
              </a:rPr>
              <a:t>«Сказка о мертвой царевне и о семи богатырях»</a:t>
            </a:r>
          </a:p>
          <a:p>
            <a:pPr eaLnBrk="1" hangingPunct="1"/>
            <a:r>
              <a:rPr lang="ru-RU" sz="4800" i="1" smtClean="0">
                <a:latin typeface="Times New Roman" pitchFamily="18" charset="0"/>
              </a:rPr>
              <a:t>«Барышня-крестьянка»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Баллада А.С.Пушкина «Песнь о вещем Олеге»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468313" y="1989138"/>
            <a:ext cx="8218487" cy="41370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400" i="1" smtClean="0">
                <a:latin typeface="Times New Roman" pitchFamily="18" charset="0"/>
              </a:rPr>
              <a:t>Почему Пушкин обращается к истории? </a:t>
            </a:r>
          </a:p>
          <a:p>
            <a:pPr eaLnBrk="1" hangingPunct="1">
              <a:buFont typeface="Arial" charset="0"/>
              <a:buNone/>
            </a:pPr>
            <a:r>
              <a:rPr lang="ru-RU" sz="4400" i="1" smtClean="0">
                <a:latin typeface="Times New Roman" pitchFamily="18" charset="0"/>
              </a:rPr>
              <a:t>Что делает его рассказ живым?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Архаизмы или историзмы?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</a:t>
            </a:r>
            <a:r>
              <a:rPr lang="ru-RU" b="1" i="1" smtClean="0"/>
              <a:t>Архаизмы </a:t>
            </a:r>
            <a:r>
              <a:rPr lang="ru-RU" i="1" smtClean="0"/>
              <a:t>- устаревшие слова, которые имеют синонимы в современном русском языке;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i="1" smtClean="0"/>
              <a:t>   </a:t>
            </a:r>
            <a:r>
              <a:rPr lang="ru-RU" b="1" i="1" smtClean="0"/>
              <a:t>Историзмы </a:t>
            </a:r>
            <a:r>
              <a:rPr lang="ru-RU" i="1" smtClean="0"/>
              <a:t>– не имеют синонимов в современном русском языке, служат для воссоздания эпохи в произведениях, это колоритообразующая лексика.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</a:t>
            </a:r>
            <a:r>
              <a:rPr lang="ru-RU" b="1" smtClean="0"/>
              <a:t>Пушкин использует историзмы: хазары, дружина, пращ, тризна и другие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b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/>
              <a:t>Олег – реальное историческое лицо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5" descr="ANd9GcRUwBMXpxDb9u8xuLcjIRrYontBn0CKTNEHtdogQjnfhJ1gN5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2689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ANd9GcTSwDgDVHiss_ILeIwLH0O3ghO7Gp-WtyAtpGBE8or6vNLkW_hbQ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060848"/>
            <a:ext cx="30972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Баллада 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smtClean="0"/>
              <a:t>   </a:t>
            </a:r>
            <a:r>
              <a:rPr lang="ru-RU" sz="3600" i="1" smtClean="0">
                <a:latin typeface="Times New Roman" pitchFamily="18" charset="0"/>
              </a:rPr>
              <a:t>Лирическое стихотворение с напряженным, острым сюжетом. </a:t>
            </a:r>
          </a:p>
          <a:p>
            <a:pPr eaLnBrk="1" hangingPunct="1">
              <a:buFont typeface="Arial" charset="0"/>
              <a:buNone/>
            </a:pPr>
            <a:r>
              <a:rPr lang="ru-RU" sz="3600" i="1" smtClean="0">
                <a:latin typeface="Times New Roman" pitchFamily="18" charset="0"/>
              </a:rPr>
              <a:t>   Герои баллады вступают в столкновение с внешними, неподвластными им силами. Баллада нередко содержит мораль, несет поучительный смысл.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Баллада и летопись</a:t>
            </a:r>
          </a:p>
        </p:txBody>
      </p:sp>
      <p:sp>
        <p:nvSpPr>
          <p:cNvPr id="10243" name="Rectangle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i="1" smtClean="0"/>
              <a:t>    </a:t>
            </a:r>
            <a:r>
              <a:rPr lang="ru-RU" i="1" smtClean="0">
                <a:latin typeface="Times New Roman" pitchFamily="18" charset="0"/>
              </a:rPr>
              <a:t>Баллада 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Основана, как правило, на историческом событии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Поэзия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много средств художественной выразительности </a:t>
            </a:r>
          </a:p>
        </p:txBody>
      </p:sp>
      <p:sp>
        <p:nvSpPr>
          <p:cNvPr id="10244" name="Rectangle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i="1" smtClean="0">
                <a:latin typeface="Times New Roman" pitchFamily="18" charset="0"/>
              </a:rPr>
              <a:t>Летопись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 Основана, как правило, на историческом событии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Проза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изложение событий</a:t>
            </a:r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</TotalTime>
  <Words>213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Образ вещего Олега в балладе  А. С. Пушкина «Песнь о вещем Олеге»</vt:lpstr>
      <vt:lpstr>Слайд 2</vt:lpstr>
      <vt:lpstr>Назовите изученные произведения А.С.Пушкина</vt:lpstr>
      <vt:lpstr>Назовите изученные произведения А.С.Пушкина</vt:lpstr>
      <vt:lpstr>Баллада А.С.Пушкина «Песнь о вещем Олеге»</vt:lpstr>
      <vt:lpstr>Архаизмы или историзмы?</vt:lpstr>
      <vt:lpstr>Олег – реальное историческое лицо</vt:lpstr>
      <vt:lpstr>Баллада </vt:lpstr>
      <vt:lpstr>Баллада и летопись</vt:lpstr>
      <vt:lpstr>Лингвистический анализ текста</vt:lpstr>
      <vt:lpstr>План баллады</vt:lpstr>
      <vt:lpstr>Слайд 12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вещего Олега в балладе  А. С. Пушкина «Песнь о вещем Олеге»</dc:title>
  <dc:creator>Оксана</dc:creator>
  <cp:lastModifiedBy>Оксана</cp:lastModifiedBy>
  <cp:revision>1</cp:revision>
  <dcterms:created xsi:type="dcterms:W3CDTF">2017-10-24T16:03:46Z</dcterms:created>
  <dcterms:modified xsi:type="dcterms:W3CDTF">2017-10-24T16:09:31Z</dcterms:modified>
</cp:coreProperties>
</file>